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65" r:id="rId2"/>
    <p:sldId id="288" r:id="rId3"/>
    <p:sldId id="283" r:id="rId4"/>
    <p:sldId id="287" r:id="rId5"/>
    <p:sldId id="286" r:id="rId6"/>
    <p:sldId id="284" r:id="rId7"/>
    <p:sldId id="282" r:id="rId8"/>
    <p:sldId id="285" r:id="rId9"/>
  </p:sldIdLst>
  <p:sldSz cx="9144000" cy="6858000" type="screen4x3"/>
  <p:notesSz cx="6888163" cy="10020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1414"/>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スタイル (中間)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31"/>
    <p:restoredTop sz="78103" autoAdjust="0"/>
  </p:normalViewPr>
  <p:slideViewPr>
    <p:cSldViewPr snapToGrid="0" snapToObjects="1">
      <p:cViewPr varScale="1">
        <p:scale>
          <a:sx n="76" d="100"/>
          <a:sy n="76" d="100"/>
        </p:scale>
        <p:origin x="251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svg>
</file>

<file path=ppt/media/image2.svg>
</file>

<file path=ppt/media/image3.jpg>
</file>

<file path=ppt/media/image4.jpg>
</file>

<file path=ppt/media/image5.png>
</file>

<file path=ppt/media/image6.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84871" cy="502755"/>
          </a:xfrm>
          <a:prstGeom prst="rect">
            <a:avLst/>
          </a:prstGeom>
        </p:spPr>
        <p:txBody>
          <a:bodyPr vert="horz" lIns="96616" tIns="48308" rIns="96616" bIns="48308" rtlCol="0"/>
          <a:lstStyle>
            <a:lvl1pPr algn="l">
              <a:defRPr sz="1300"/>
            </a:lvl1pPr>
          </a:lstStyle>
          <a:p>
            <a:endParaRPr kumimoji="1" lang="ja-JP" altLang="en-US"/>
          </a:p>
        </p:txBody>
      </p:sp>
      <p:sp>
        <p:nvSpPr>
          <p:cNvPr id="3" name="日付プレースホルダー 2"/>
          <p:cNvSpPr>
            <a:spLocks noGrp="1"/>
          </p:cNvSpPr>
          <p:nvPr>
            <p:ph type="dt" idx="1"/>
          </p:nvPr>
        </p:nvSpPr>
        <p:spPr>
          <a:xfrm>
            <a:off x="3901698" y="0"/>
            <a:ext cx="2984871" cy="502755"/>
          </a:xfrm>
          <a:prstGeom prst="rect">
            <a:avLst/>
          </a:prstGeom>
        </p:spPr>
        <p:txBody>
          <a:bodyPr vert="horz" lIns="96616" tIns="48308" rIns="96616" bIns="48308" rtlCol="0"/>
          <a:lstStyle>
            <a:lvl1pPr algn="r">
              <a:defRPr sz="1300"/>
            </a:lvl1pPr>
          </a:lstStyle>
          <a:p>
            <a:fld id="{A07BD75B-32F9-42DF-A17D-2C1AD28961E1}" type="datetimeFigureOut">
              <a:rPr kumimoji="1" lang="ja-JP" altLang="en-US" smtClean="0"/>
              <a:t>2020/2/27</a:t>
            </a:fld>
            <a:endParaRPr kumimoji="1" lang="ja-JP" altLang="en-US"/>
          </a:p>
        </p:txBody>
      </p:sp>
      <p:sp>
        <p:nvSpPr>
          <p:cNvPr id="4" name="スライド イメージ プレースホルダー 3"/>
          <p:cNvSpPr>
            <a:spLocks noGrp="1" noRot="1" noChangeAspect="1"/>
          </p:cNvSpPr>
          <p:nvPr>
            <p:ph type="sldImg" idx="2"/>
          </p:nvPr>
        </p:nvSpPr>
        <p:spPr>
          <a:xfrm>
            <a:off x="1189038" y="1252538"/>
            <a:ext cx="4510087" cy="3381375"/>
          </a:xfrm>
          <a:prstGeom prst="rect">
            <a:avLst/>
          </a:prstGeom>
          <a:noFill/>
          <a:ln w="12700">
            <a:solidFill>
              <a:prstClr val="black"/>
            </a:solidFill>
          </a:ln>
        </p:spPr>
        <p:txBody>
          <a:bodyPr vert="horz" lIns="96616" tIns="48308" rIns="96616" bIns="48308" rtlCol="0" anchor="ctr"/>
          <a:lstStyle/>
          <a:p>
            <a:endParaRPr lang="ja-JP" altLang="en-US"/>
          </a:p>
        </p:txBody>
      </p:sp>
      <p:sp>
        <p:nvSpPr>
          <p:cNvPr id="5" name="ノート プレースホルダー 4"/>
          <p:cNvSpPr>
            <a:spLocks noGrp="1"/>
          </p:cNvSpPr>
          <p:nvPr>
            <p:ph type="body" sz="quarter" idx="3"/>
          </p:nvPr>
        </p:nvSpPr>
        <p:spPr>
          <a:xfrm>
            <a:off x="688817" y="4822269"/>
            <a:ext cx="5510530" cy="3945493"/>
          </a:xfrm>
          <a:prstGeom prst="rect">
            <a:avLst/>
          </a:prstGeom>
        </p:spPr>
        <p:txBody>
          <a:bodyPr vert="horz" lIns="96616" tIns="48308" rIns="96616" bIns="48308"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517547"/>
            <a:ext cx="2984871" cy="502754"/>
          </a:xfrm>
          <a:prstGeom prst="rect">
            <a:avLst/>
          </a:prstGeom>
        </p:spPr>
        <p:txBody>
          <a:bodyPr vert="horz" lIns="96616" tIns="48308" rIns="96616" bIns="48308" rtlCol="0" anchor="b"/>
          <a:lstStyle>
            <a:lvl1pPr algn="l">
              <a:defRPr sz="1300"/>
            </a:lvl1pPr>
          </a:lstStyle>
          <a:p>
            <a:endParaRPr kumimoji="1" lang="ja-JP" altLang="en-US"/>
          </a:p>
        </p:txBody>
      </p:sp>
      <p:sp>
        <p:nvSpPr>
          <p:cNvPr id="7" name="スライド番号プレースホルダー 6"/>
          <p:cNvSpPr>
            <a:spLocks noGrp="1"/>
          </p:cNvSpPr>
          <p:nvPr>
            <p:ph type="sldNum" sz="quarter" idx="5"/>
          </p:nvPr>
        </p:nvSpPr>
        <p:spPr>
          <a:xfrm>
            <a:off x="3901698" y="9517547"/>
            <a:ext cx="2984871" cy="502754"/>
          </a:xfrm>
          <a:prstGeom prst="rect">
            <a:avLst/>
          </a:prstGeom>
        </p:spPr>
        <p:txBody>
          <a:bodyPr vert="horz" lIns="96616" tIns="48308" rIns="96616" bIns="48308" rtlCol="0" anchor="b"/>
          <a:lstStyle>
            <a:lvl1pPr algn="r">
              <a:defRPr sz="1300"/>
            </a:lvl1pPr>
          </a:lstStyle>
          <a:p>
            <a:fld id="{DE6FE399-4F6B-4504-9A41-F07C028AB085}" type="slidenum">
              <a:rPr kumimoji="1" lang="ja-JP" altLang="en-US" smtClean="0"/>
              <a:t>‹#›</a:t>
            </a:fld>
            <a:endParaRPr kumimoji="1" lang="ja-JP" altLang="en-US"/>
          </a:p>
        </p:txBody>
      </p:sp>
    </p:spTree>
    <p:extLst>
      <p:ext uri="{BB962C8B-B14F-4D97-AF65-F5344CB8AC3E}">
        <p14:creationId xmlns:p14="http://schemas.microsoft.com/office/powerpoint/2010/main" val="100447145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Thank you chairperson.</a:t>
            </a:r>
          </a:p>
          <a:p>
            <a:r>
              <a:rPr kumimoji="1" lang="en-US" altLang="ja-JP" dirty="0"/>
              <a:t>Good morning everyone.</a:t>
            </a:r>
          </a:p>
          <a:p>
            <a:r>
              <a:rPr kumimoji="1" lang="en-US" altLang="ja-JP" dirty="0"/>
              <a:t>My name is </a:t>
            </a:r>
            <a:r>
              <a:rPr kumimoji="1" lang="en-US" altLang="ja-JP" dirty="0" err="1"/>
              <a:t>Ryoga</a:t>
            </a:r>
            <a:r>
              <a:rPr kumimoji="1" lang="en-US" altLang="ja-JP" dirty="0"/>
              <a:t> Sato.</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Today, I’ll be talking about “Development on RADAR measurement system using MATLAB/Simulink”.</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1</a:t>
            </a:fld>
            <a:endParaRPr kumimoji="1" lang="ja-JP" altLang="en-US"/>
          </a:p>
        </p:txBody>
      </p:sp>
    </p:spTree>
    <p:extLst>
      <p:ext uri="{BB962C8B-B14F-4D97-AF65-F5344CB8AC3E}">
        <p14:creationId xmlns:p14="http://schemas.microsoft.com/office/powerpoint/2010/main" val="1061725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First, Introduction.</a:t>
            </a:r>
          </a:p>
          <a:p>
            <a:r>
              <a:rPr lang="en-US" altLang="ja-JP" sz="1200" dirty="0">
                <a:latin typeface="Meiryo UI" panose="020B0604030504040204" pitchFamily="34" charset="-128"/>
                <a:ea typeface="Meiryo UI" panose="020B0604030504040204" pitchFamily="34" charset="-128"/>
              </a:rPr>
              <a:t>Now, active suspensions are difficult to </a:t>
            </a:r>
            <a:r>
              <a:rPr lang="en-US" altLang="ja-JP" sz="1200" dirty="0">
                <a:solidFill>
                  <a:srgbClr val="FF0000"/>
                </a:solidFill>
                <a:latin typeface="Meiryo UI" panose="020B0604030504040204" pitchFamily="34" charset="-128"/>
                <a:ea typeface="Meiryo UI" panose="020B0604030504040204" pitchFamily="34" charset="-128"/>
              </a:rPr>
              <a:t>completely</a:t>
            </a:r>
            <a:r>
              <a:rPr lang="en-US" altLang="ja-JP" sz="1200" dirty="0">
                <a:latin typeface="Meiryo UI" panose="020B0604030504040204" pitchFamily="34" charset="-128"/>
                <a:ea typeface="Meiryo UI" panose="020B0604030504040204" pitchFamily="34" charset="-128"/>
              </a:rPr>
              <a:t> absorb the first impact when over a step.</a:t>
            </a:r>
          </a:p>
          <a:p>
            <a:r>
              <a:rPr lang="en" altLang="ja-JP" sz="1200" dirty="0">
                <a:latin typeface="Meiryo UI" panose="020B0604030504040204" pitchFamily="34" charset="-128"/>
                <a:ea typeface="Meiryo UI" panose="020B0604030504040204" pitchFamily="34" charset="-128"/>
              </a:rPr>
              <a:t>I aim to realize a detect system the steps before with RADAR.</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2</a:t>
            </a:fld>
            <a:endParaRPr kumimoji="1" lang="ja-JP" altLang="en-US"/>
          </a:p>
        </p:txBody>
      </p:sp>
    </p:spTree>
    <p:extLst>
      <p:ext uri="{BB962C8B-B14F-4D97-AF65-F5344CB8AC3E}">
        <p14:creationId xmlns:p14="http://schemas.microsoft.com/office/powerpoint/2010/main" val="3655688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ここからは日本語で説明いたします．</a:t>
            </a:r>
            <a:endParaRPr kumimoji="1" lang="en-US" altLang="ja-JP" dirty="0"/>
          </a:p>
          <a:p>
            <a:r>
              <a:rPr kumimoji="1" lang="ja-JP" altLang="en-US" dirty="0"/>
              <a:t>本研究では路面の状態を調べるセンサ</a:t>
            </a:r>
            <a:r>
              <a:rPr kumimoji="1" lang="ja-JP" altLang="en-US"/>
              <a:t>として電波を用いて対象物までの距離を測る</a:t>
            </a:r>
            <a:r>
              <a:rPr kumimoji="1" lang="en-US" altLang="ja-JP" dirty="0"/>
              <a:t>RADAR</a:t>
            </a:r>
            <a:r>
              <a:rPr kumimoji="1" lang="ja-JP" altLang="en-US" dirty="0"/>
              <a:t>を使用</a:t>
            </a:r>
            <a:r>
              <a:rPr kumimoji="1" lang="ja-JP" altLang="en-US"/>
              <a:t>しました．</a:t>
            </a:r>
            <a:endParaRPr kumimoji="1" lang="en-US" altLang="ja-JP" dirty="0"/>
          </a:p>
          <a:p>
            <a:r>
              <a:rPr kumimoji="1" lang="ja-JP" altLang="en-US"/>
              <a:t>今回使用する</a:t>
            </a:r>
            <a:r>
              <a:rPr kumimoji="1" lang="en-US" altLang="ja-JP" dirty="0"/>
              <a:t>RADAR</a:t>
            </a:r>
            <a:r>
              <a:rPr kumimoji="1" lang="ja-JP" altLang="en-US"/>
              <a:t>は，距離に対する電波の反射強度を出力するものになっています．</a:t>
            </a:r>
            <a:endParaRPr kumimoji="1" lang="en-US" altLang="ja-JP" dirty="0"/>
          </a:p>
          <a:p>
            <a:r>
              <a:rPr kumimoji="1" lang="ja-JP" altLang="en-US"/>
              <a:t>右</a:t>
            </a:r>
            <a:r>
              <a:rPr kumimoji="1" lang="ja-JP" altLang="en-US" dirty="0"/>
              <a:t>の</a:t>
            </a:r>
            <a:r>
              <a:rPr kumimoji="1" lang="ja-JP" altLang="en-US"/>
              <a:t>図は</a:t>
            </a:r>
            <a:r>
              <a:rPr kumimoji="1" lang="en-US" altLang="ja-JP" dirty="0"/>
              <a:t>RADAR</a:t>
            </a:r>
            <a:r>
              <a:rPr kumimoji="1" lang="ja-JP" altLang="en-US"/>
              <a:t>のデータの例です．このグラフから</a:t>
            </a:r>
            <a:r>
              <a:rPr kumimoji="1" lang="en-US" altLang="ja-JP" dirty="0"/>
              <a:t>0.2m</a:t>
            </a:r>
            <a:r>
              <a:rPr kumimoji="1" lang="ja-JP" altLang="en-US" dirty="0"/>
              <a:t>付近に反射</a:t>
            </a:r>
            <a:r>
              <a:rPr kumimoji="1" lang="ja-JP" altLang="en-US"/>
              <a:t>強度のピーク値が現れており，このポイントに物体が存在すると推測できます．</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3</a:t>
            </a:fld>
            <a:endParaRPr kumimoji="1" lang="ja-JP" altLang="en-US"/>
          </a:p>
        </p:txBody>
      </p:sp>
    </p:spTree>
    <p:extLst>
      <p:ext uri="{BB962C8B-B14F-4D97-AF65-F5344CB8AC3E}">
        <p14:creationId xmlns:p14="http://schemas.microsoft.com/office/powerpoint/2010/main" val="438907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今回提案するシステムは，このような流れで開発しました．</a:t>
            </a:r>
            <a:endParaRPr kumimoji="1" lang="en-US" altLang="ja-JP" dirty="0"/>
          </a:p>
          <a:p>
            <a:r>
              <a:rPr kumimoji="1" lang="ja-JP" altLang="en-US" dirty="0"/>
              <a:t>事前に車両から</a:t>
            </a:r>
            <a:r>
              <a:rPr kumimoji="1" lang="en-US" altLang="ja-JP" dirty="0"/>
              <a:t>RADAR</a:t>
            </a:r>
            <a:r>
              <a:rPr kumimoji="1" lang="ja-JP" altLang="en-US" dirty="0"/>
              <a:t>のテストデータを取得し，シミュレーションソフトである</a:t>
            </a:r>
            <a:r>
              <a:rPr kumimoji="1" lang="en-US" altLang="ja-JP" dirty="0"/>
              <a:t>Simulink</a:t>
            </a:r>
            <a:r>
              <a:rPr kumimoji="1" lang="ja-JP" altLang="en-US" dirty="0"/>
              <a:t>でアルゴリズムの構築，検証を行いました．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4</a:t>
            </a:fld>
            <a:endParaRPr kumimoji="1" lang="ja-JP" altLang="en-US"/>
          </a:p>
        </p:txBody>
      </p:sp>
    </p:spTree>
    <p:extLst>
      <p:ext uri="{BB962C8B-B14F-4D97-AF65-F5344CB8AC3E}">
        <p14:creationId xmlns:p14="http://schemas.microsoft.com/office/powerpoint/2010/main" val="1610975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テストデータの収集は</a:t>
            </a:r>
            <a:r>
              <a:rPr kumimoji="1" lang="en-US" altLang="ja-JP" dirty="0"/>
              <a:t>PIUS</a:t>
            </a:r>
            <a:r>
              <a:rPr kumimoji="1" lang="ja-JP" altLang="en-US" dirty="0"/>
              <a:t>を用いて</a:t>
            </a:r>
            <a:r>
              <a:rPr kumimoji="1" lang="ja-JP" altLang="en-US"/>
              <a:t>行いました．黄色い</a:t>
            </a:r>
            <a:r>
              <a:rPr kumimoji="1" lang="ja-JP" altLang="en-US" dirty="0"/>
              <a:t>丸で囲んだ箇所が</a:t>
            </a:r>
            <a:r>
              <a:rPr kumimoji="1" lang="en-US" altLang="ja-JP" dirty="0"/>
              <a:t>RADAR</a:t>
            </a:r>
            <a:r>
              <a:rPr kumimoji="1" lang="ja-JP" altLang="en-US" dirty="0"/>
              <a:t>の取付位置です．</a:t>
            </a:r>
            <a:endParaRPr kumimoji="1" lang="en-US" altLang="ja-JP" dirty="0"/>
          </a:p>
          <a:p>
            <a:r>
              <a:rPr kumimoji="1" lang="ja-JP" altLang="en-US" dirty="0"/>
              <a:t>この</a:t>
            </a:r>
            <a:r>
              <a:rPr kumimoji="1" lang="en-US" altLang="ja-JP" dirty="0"/>
              <a:t>PIUS</a:t>
            </a:r>
            <a:r>
              <a:rPr kumimoji="1" lang="ja-JP" altLang="en-US" dirty="0"/>
              <a:t>を約時速</a:t>
            </a:r>
            <a:r>
              <a:rPr kumimoji="1" lang="en-US" altLang="ja-JP" dirty="0"/>
              <a:t>30km</a:t>
            </a:r>
            <a:r>
              <a:rPr kumimoji="1" lang="ja-JP" altLang="en-US" dirty="0"/>
              <a:t>で本校敷地内にある段差を走行させてデータを取得しました．</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5</a:t>
            </a:fld>
            <a:endParaRPr kumimoji="1" lang="ja-JP" altLang="en-US"/>
          </a:p>
        </p:txBody>
      </p:sp>
    </p:spTree>
    <p:extLst>
      <p:ext uri="{BB962C8B-B14F-4D97-AF65-F5344CB8AC3E}">
        <p14:creationId xmlns:p14="http://schemas.microsoft.com/office/powerpoint/2010/main" val="4025697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en-US" altLang="ja-JP" dirty="0"/>
              <a:t>RADAR</a:t>
            </a:r>
            <a:r>
              <a:rPr kumimoji="1" lang="ja-JP" altLang="en-US" dirty="0"/>
              <a:t>のデータから段差の有無を判定するシステムはこのようなものを構築しました．</a:t>
            </a:r>
            <a:endParaRPr kumimoji="1" lang="en-US" altLang="ja-JP" dirty="0"/>
          </a:p>
          <a:p>
            <a:r>
              <a:rPr kumimoji="1" lang="ja-JP" altLang="en-US" sz="1200" b="0" i="0" kern="1200" dirty="0">
                <a:solidFill>
                  <a:schemeClr val="tx1"/>
                </a:solidFill>
                <a:effectLst/>
                <a:latin typeface="+mn-lt"/>
                <a:ea typeface="+mn-ea"/>
                <a:cs typeface="+mn-cs"/>
              </a:rPr>
              <a:t>まず，</a:t>
            </a:r>
            <a:r>
              <a:rPr kumimoji="1" lang="en-US" altLang="ja-JP" sz="1200" b="0" i="0" kern="1200" dirty="0">
                <a:solidFill>
                  <a:schemeClr val="tx1"/>
                </a:solidFill>
                <a:effectLst/>
                <a:latin typeface="+mn-lt"/>
                <a:ea typeface="+mn-ea"/>
                <a:cs typeface="+mn-cs"/>
              </a:rPr>
              <a:t>RADAR</a:t>
            </a:r>
            <a:r>
              <a:rPr kumimoji="1" lang="ja-JP" altLang="en-US" sz="1200" b="0" i="0" kern="1200" dirty="0">
                <a:solidFill>
                  <a:schemeClr val="tx1"/>
                </a:solidFill>
                <a:effectLst/>
                <a:latin typeface="+mn-lt"/>
                <a:ea typeface="+mn-ea"/>
                <a:cs typeface="+mn-cs"/>
              </a:rPr>
              <a:t>のデータを配列形式で読み込みます</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次に，電波の減衰を補償する処理を施します</a:t>
            </a:r>
            <a:r>
              <a:rPr kumimoji="1" lang="en-US" altLang="ja-JP" sz="1200" b="0" i="0" kern="1200" dirty="0">
                <a:solidFill>
                  <a:schemeClr val="tx1"/>
                </a:solidFill>
                <a:effectLst/>
                <a:latin typeface="+mn-lt"/>
                <a:ea typeface="+mn-ea"/>
                <a:cs typeface="+mn-cs"/>
              </a:rPr>
              <a:t>(2.)</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その後，ピークが現れてるデータのインデックスを選択し</a:t>
            </a:r>
            <a:r>
              <a:rPr kumimoji="1" lang="en-US" altLang="ja-JP" sz="1200" b="0" i="0" kern="1200" dirty="0">
                <a:solidFill>
                  <a:schemeClr val="tx1"/>
                </a:solidFill>
                <a:effectLst/>
                <a:latin typeface="+mn-lt"/>
                <a:ea typeface="+mn-ea"/>
                <a:cs typeface="+mn-cs"/>
              </a:rPr>
              <a:t>(3.)</a:t>
            </a:r>
            <a:r>
              <a:rPr kumimoji="1" lang="ja-JP" altLang="en-US" sz="1200" b="0" i="0" kern="1200" dirty="0">
                <a:solidFill>
                  <a:schemeClr val="tx1"/>
                </a:solidFill>
                <a:effectLst/>
                <a:latin typeface="+mn-lt"/>
                <a:ea typeface="+mn-ea"/>
                <a:cs typeface="+mn-cs"/>
              </a:rPr>
              <a:t>，インデックス番号を実際の距離の単位に変換します</a:t>
            </a:r>
            <a:r>
              <a:rPr kumimoji="1" lang="en-US" altLang="ja-JP" sz="1200" b="0" i="0" kern="1200" dirty="0">
                <a:solidFill>
                  <a:schemeClr val="tx1"/>
                </a:solidFill>
                <a:effectLst/>
                <a:latin typeface="+mn-lt"/>
                <a:ea typeface="+mn-ea"/>
                <a:cs typeface="+mn-cs"/>
              </a:rPr>
              <a:t>(4.)</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得られた路面までの距離を微分し</a:t>
            </a:r>
            <a:r>
              <a:rPr kumimoji="1" lang="en-US" altLang="ja-JP" sz="1200" b="0" i="0" kern="1200" dirty="0">
                <a:solidFill>
                  <a:schemeClr val="tx1"/>
                </a:solidFill>
                <a:effectLst/>
                <a:latin typeface="+mn-lt"/>
                <a:ea typeface="+mn-ea"/>
                <a:cs typeface="+mn-cs"/>
              </a:rPr>
              <a:t>(5.)</a:t>
            </a:r>
            <a:r>
              <a:rPr kumimoji="1" lang="ja-JP" altLang="en-US" sz="1200" b="0" i="0" kern="1200" dirty="0">
                <a:solidFill>
                  <a:schemeClr val="tx1"/>
                </a:solidFill>
                <a:effectLst/>
                <a:latin typeface="+mn-lt"/>
                <a:ea typeface="+mn-ea"/>
                <a:cs typeface="+mn-cs"/>
              </a:rPr>
              <a:t>，微分値が閾値を超えた場合は段差の検知とします</a:t>
            </a:r>
            <a:r>
              <a:rPr kumimoji="1" lang="en-US" altLang="ja-JP" sz="1200" b="0" i="0" kern="1200" dirty="0">
                <a:solidFill>
                  <a:schemeClr val="tx1"/>
                </a:solidFill>
                <a:effectLst/>
                <a:latin typeface="+mn-lt"/>
                <a:ea typeface="+mn-ea"/>
                <a:cs typeface="+mn-cs"/>
              </a:rPr>
              <a:t>(6.)</a:t>
            </a:r>
            <a:r>
              <a:rPr kumimoji="1" lang="ja-JP" altLang="en-US" sz="1200" b="0" i="0" kern="120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最後に，結果を</a:t>
            </a:r>
            <a:r>
              <a:rPr kumimoji="1" lang="en-US" altLang="ja-JP" sz="1200" b="0" i="0" kern="1200" dirty="0">
                <a:solidFill>
                  <a:schemeClr val="tx1"/>
                </a:solidFill>
                <a:effectLst/>
                <a:latin typeface="+mn-lt"/>
                <a:ea typeface="+mn-ea"/>
                <a:cs typeface="+mn-cs"/>
              </a:rPr>
              <a:t>MATLAB</a:t>
            </a:r>
            <a:r>
              <a:rPr kumimoji="1" lang="ja-JP" altLang="en-US" sz="1200" b="0" i="0" kern="1200">
                <a:solidFill>
                  <a:schemeClr val="tx1"/>
                </a:solidFill>
                <a:effectLst/>
                <a:latin typeface="+mn-lt"/>
                <a:ea typeface="+mn-ea"/>
                <a:cs typeface="+mn-cs"/>
              </a:rPr>
              <a:t>に転送します．</a:t>
            </a:r>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6</a:t>
            </a:fld>
            <a:endParaRPr kumimoji="1" lang="ja-JP" altLang="en-US"/>
          </a:p>
        </p:txBody>
      </p:sp>
    </p:spTree>
    <p:extLst>
      <p:ext uri="{BB962C8B-B14F-4D97-AF65-F5344CB8AC3E}">
        <p14:creationId xmlns:p14="http://schemas.microsoft.com/office/powerpoint/2010/main" val="1968009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a:t>システムの検証です．</a:t>
            </a:r>
            <a:endParaRPr kumimoji="1" lang="en-US" altLang="ja-JP" dirty="0"/>
          </a:p>
          <a:p>
            <a:r>
              <a:rPr kumimoji="1" lang="ja-JP" altLang="en-US"/>
              <a:t>上</a:t>
            </a:r>
            <a:r>
              <a:rPr kumimoji="1" lang="ja-JP" altLang="en-US" dirty="0"/>
              <a:t>の図は路面までの距離の微分値の絶対値を表しています．</a:t>
            </a:r>
            <a:endParaRPr kumimoji="1" lang="en-US" altLang="ja-JP" dirty="0"/>
          </a:p>
          <a:p>
            <a:r>
              <a:rPr kumimoji="1" lang="ja-JP" altLang="en-US" dirty="0"/>
              <a:t>閾値を超えた箇所は赤線で示した</a:t>
            </a:r>
            <a:r>
              <a:rPr kumimoji="1" lang="en-US" altLang="ja-JP" dirty="0"/>
              <a:t>2</a:t>
            </a:r>
            <a:r>
              <a:rPr kumimoji="1" lang="ja-JP" altLang="en-US" dirty="0"/>
              <a:t>か所になります．</a:t>
            </a:r>
            <a:endParaRPr kumimoji="1" lang="en-US" altLang="ja-JP" dirty="0"/>
          </a:p>
          <a:p>
            <a:r>
              <a:rPr kumimoji="1" lang="ja-JP" altLang="en-US" dirty="0"/>
              <a:t>このときに，車体に加わった上下方向の加速度の推移は下の図のようになっていました．</a:t>
            </a:r>
            <a:endParaRPr kumimoji="1" lang="en-US" altLang="ja-JP" dirty="0"/>
          </a:p>
          <a:p>
            <a:r>
              <a:rPr kumimoji="1" lang="ja-JP" altLang="en-US"/>
              <a:t>青い矢印で示した箇所に段差を通過した際の衝撃が現れています．</a:t>
            </a:r>
            <a:endParaRPr kumimoji="1" lang="en-US" altLang="ja-JP" dirty="0"/>
          </a:p>
          <a:p>
            <a:r>
              <a:rPr kumimoji="1" lang="ja-JP" altLang="en-US"/>
              <a:t>衝撃を表す青い矢印の前に，段差の検知を示す赤線が来ていることから，</a:t>
            </a:r>
            <a:endParaRPr kumimoji="1" lang="en-US" altLang="ja-JP" dirty="0"/>
          </a:p>
          <a:p>
            <a:r>
              <a:rPr kumimoji="1" lang="ja-JP" altLang="en-US"/>
              <a:t>段差の侵入前に，</a:t>
            </a:r>
            <a:r>
              <a:rPr kumimoji="1" lang="ja-JP" altLang="en-US" dirty="0"/>
              <a:t>システムが段差を検知していたことがわかります．</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7</a:t>
            </a:fld>
            <a:endParaRPr kumimoji="1" lang="ja-JP" altLang="en-US"/>
          </a:p>
        </p:txBody>
      </p:sp>
    </p:spTree>
    <p:extLst>
      <p:ext uri="{BB962C8B-B14F-4D97-AF65-F5344CB8AC3E}">
        <p14:creationId xmlns:p14="http://schemas.microsoft.com/office/powerpoint/2010/main" val="119885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まとめです．</a:t>
            </a:r>
            <a:endParaRPr kumimoji="1" lang="en-US" altLang="ja-JP" dirty="0"/>
          </a:p>
          <a:p>
            <a:r>
              <a:rPr kumimoji="1" lang="ja-JP" altLang="en-US" dirty="0"/>
              <a:t>提案システムは</a:t>
            </a:r>
            <a:r>
              <a:rPr kumimoji="1" lang="en-US" altLang="ja-JP" dirty="0"/>
              <a:t>RADAR</a:t>
            </a:r>
            <a:r>
              <a:rPr kumimoji="1" lang="ja-JP" altLang="en-US" dirty="0"/>
              <a:t>を用いて路面の段差を事前に検知することが可能であることが分かりました．</a:t>
            </a:r>
          </a:p>
          <a:p>
            <a:r>
              <a:rPr kumimoji="1" lang="ja-JP" altLang="en-US" dirty="0"/>
              <a:t>今後の課題として検知精度の向上，段差の大きさの特定があげられます．</a:t>
            </a:r>
            <a:endParaRPr kumimoji="1" lang="en-US" altLang="ja-JP" dirty="0"/>
          </a:p>
          <a:p>
            <a:r>
              <a:rPr kumimoji="1" lang="ja-JP" altLang="en-US" dirty="0"/>
              <a:t>以上で発表を終わります．</a:t>
            </a:r>
            <a:endParaRPr kumimoji="1" lang="en-US" altLang="ja-JP" dirty="0"/>
          </a:p>
          <a:p>
            <a:r>
              <a:rPr kumimoji="1" lang="ja-JP" altLang="en-US" dirty="0"/>
              <a:t>ご清聴ありがとうございました．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8</a:t>
            </a:fld>
            <a:endParaRPr kumimoji="1" lang="ja-JP" altLang="en-US"/>
          </a:p>
        </p:txBody>
      </p:sp>
    </p:spTree>
    <p:extLst>
      <p:ext uri="{BB962C8B-B14F-4D97-AF65-F5344CB8AC3E}">
        <p14:creationId xmlns:p14="http://schemas.microsoft.com/office/powerpoint/2010/main" val="1496213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326816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3433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90259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1797243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56962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791086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6128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0662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231479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533835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0681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25286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92DB4B-12C3-4719-BD02-99EDBADE670A}"/>
              </a:ext>
            </a:extLst>
          </p:cNvPr>
          <p:cNvSpPr>
            <a:spLocks noGrp="1"/>
          </p:cNvSpPr>
          <p:nvPr>
            <p:ph type="ctrTitle"/>
          </p:nvPr>
        </p:nvSpPr>
        <p:spPr>
          <a:xfrm>
            <a:off x="737419" y="1450778"/>
            <a:ext cx="7594720" cy="1789172"/>
          </a:xfrm>
        </p:spPr>
        <p:txBody>
          <a:bodyPr>
            <a:normAutofit/>
          </a:bodyPr>
          <a:lstStyle/>
          <a:p>
            <a:pPr algn="l">
              <a:lnSpc>
                <a:spcPct val="100000"/>
              </a:lnSpc>
            </a:pPr>
            <a:r>
              <a:rPr lang="en" altLang="ja-JP" sz="3600" b="1" dirty="0">
                <a:latin typeface="Meiryo UI" panose="020B0604030504040204" pitchFamily="34" charset="-128"/>
                <a:ea typeface="Meiryo UI" panose="020B0604030504040204" pitchFamily="34" charset="-128"/>
              </a:rPr>
              <a:t>MATLAB/Simulink</a:t>
            </a:r>
            <a:r>
              <a:rPr lang="ja-JP" altLang="en-US" sz="3600" b="1" dirty="0">
                <a:latin typeface="Meiryo UI" panose="020B0604030504040204" pitchFamily="34" charset="-128"/>
                <a:ea typeface="Meiryo UI" panose="020B0604030504040204" pitchFamily="34" charset="-128"/>
              </a:rPr>
              <a:t>による </a:t>
            </a:r>
            <a:r>
              <a:rPr lang="en" altLang="ja-JP" sz="3600" b="1" dirty="0">
                <a:latin typeface="Meiryo UI" panose="020B0604030504040204" pitchFamily="34" charset="-128"/>
                <a:ea typeface="Meiryo UI" panose="020B0604030504040204" pitchFamily="34" charset="-128"/>
              </a:rPr>
              <a:t>RADAR</a:t>
            </a:r>
            <a:r>
              <a:rPr lang="ja-JP" altLang="en-US" sz="3600" b="1" dirty="0">
                <a:latin typeface="Meiryo UI" panose="020B0604030504040204" pitchFamily="34" charset="-128"/>
                <a:ea typeface="Meiryo UI" panose="020B0604030504040204" pitchFamily="34" charset="-128"/>
              </a:rPr>
              <a:t>計測システムの開発</a:t>
            </a:r>
          </a:p>
        </p:txBody>
      </p:sp>
      <p:sp>
        <p:nvSpPr>
          <p:cNvPr id="3" name="字幕 2">
            <a:extLst>
              <a:ext uri="{FF2B5EF4-FFF2-40B4-BE49-F238E27FC236}">
                <a16:creationId xmlns:a16="http://schemas.microsoft.com/office/drawing/2014/main" id="{EC145BC9-051E-477E-8605-3711880CD0ED}"/>
              </a:ext>
            </a:extLst>
          </p:cNvPr>
          <p:cNvSpPr>
            <a:spLocks noGrp="1"/>
          </p:cNvSpPr>
          <p:nvPr>
            <p:ph type="subTitle" idx="1"/>
          </p:nvPr>
        </p:nvSpPr>
        <p:spPr>
          <a:xfrm>
            <a:off x="737419" y="3281842"/>
            <a:ext cx="8847452" cy="1080587"/>
          </a:xfrm>
        </p:spPr>
        <p:txBody>
          <a:bodyPr>
            <a:noAutofit/>
          </a:bodyPr>
          <a:lstStyle/>
          <a:p>
            <a:pPr algn="l"/>
            <a:r>
              <a:rPr lang="en" altLang="ja-JP" b="1" dirty="0">
                <a:latin typeface="Meiryo UI" panose="020B0604030504040204" pitchFamily="34" charset="-128"/>
                <a:ea typeface="Meiryo UI" panose="020B0604030504040204" pitchFamily="34" charset="-128"/>
              </a:rPr>
              <a:t>Development on RADAR measurement system </a:t>
            </a:r>
          </a:p>
          <a:p>
            <a:pPr algn="l"/>
            <a:r>
              <a:rPr lang="en" altLang="ja-JP" b="1" dirty="0">
                <a:latin typeface="Meiryo UI" panose="020B0604030504040204" pitchFamily="34" charset="-128"/>
                <a:ea typeface="Meiryo UI" panose="020B0604030504040204" pitchFamily="34" charset="-128"/>
              </a:rPr>
              <a:t>using MATLAB/Simulink</a:t>
            </a:r>
            <a:endParaRPr lang="ja-JP" altLang="en-US" b="1" dirty="0">
              <a:latin typeface="Meiryo UI" panose="020B0604030504040204" pitchFamily="34" charset="-128"/>
              <a:ea typeface="Meiryo UI" panose="020B0604030504040204" pitchFamily="34" charset="-128"/>
            </a:endParaRPr>
          </a:p>
        </p:txBody>
      </p:sp>
      <p:sp>
        <p:nvSpPr>
          <p:cNvPr id="5" name="テキスト ボックス 4">
            <a:extLst>
              <a:ext uri="{FF2B5EF4-FFF2-40B4-BE49-F238E27FC236}">
                <a16:creationId xmlns:a16="http://schemas.microsoft.com/office/drawing/2014/main" id="{BE72B9A7-C42C-4586-99A9-F34E9A434DB6}"/>
              </a:ext>
            </a:extLst>
          </p:cNvPr>
          <p:cNvSpPr txBox="1"/>
          <p:nvPr/>
        </p:nvSpPr>
        <p:spPr>
          <a:xfrm>
            <a:off x="486530" y="946867"/>
            <a:ext cx="4753224" cy="338554"/>
          </a:xfrm>
          <a:prstGeom prst="rect">
            <a:avLst/>
          </a:prstGeom>
          <a:noFill/>
        </p:spPr>
        <p:txBody>
          <a:bodyPr wrap="none" rtlCol="0">
            <a:spAutoFit/>
          </a:bodyPr>
          <a:lstStyle/>
          <a:p>
            <a:r>
              <a:rPr lang="en-US" altLang="ja-JP" sz="1600" b="1" u="sng" dirty="0">
                <a:latin typeface="Meiryo UI" panose="020B0604030504040204" pitchFamily="34" charset="-128"/>
                <a:ea typeface="Meiryo UI" panose="020B0604030504040204" pitchFamily="34" charset="-128"/>
              </a:rPr>
              <a:t>A02. </a:t>
            </a:r>
            <a:r>
              <a:rPr lang="ja-JP" altLang="en-US" sz="1600" b="1" u="sng" dirty="0">
                <a:latin typeface="Meiryo UI" panose="020B0604030504040204" pitchFamily="34" charset="-128"/>
                <a:ea typeface="Meiryo UI" panose="020B0604030504040204" pitchFamily="34" charset="-128"/>
              </a:rPr>
              <a:t>令和元年度 電気情報工学科 卒業研究発表会</a:t>
            </a:r>
          </a:p>
        </p:txBody>
      </p:sp>
      <p:cxnSp>
        <p:nvCxnSpPr>
          <p:cNvPr id="7" name="直線コネクタ 6">
            <a:extLst>
              <a:ext uri="{FF2B5EF4-FFF2-40B4-BE49-F238E27FC236}">
                <a16:creationId xmlns:a16="http://schemas.microsoft.com/office/drawing/2014/main" id="{66F65E8B-3DA3-4109-BA58-A47FE71D8953}"/>
              </a:ext>
            </a:extLst>
          </p:cNvPr>
          <p:cNvCxnSpPr>
            <a:cxnSpLocks/>
          </p:cNvCxnSpPr>
          <p:nvPr/>
        </p:nvCxnSpPr>
        <p:spPr>
          <a:xfrm>
            <a:off x="737419" y="4362429"/>
            <a:ext cx="7568381"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68D5CB90-C7CF-4C00-9027-8A033CB89F81}"/>
              </a:ext>
            </a:extLst>
          </p:cNvPr>
          <p:cNvSpPr txBox="1"/>
          <p:nvPr/>
        </p:nvSpPr>
        <p:spPr>
          <a:xfrm>
            <a:off x="5859296" y="4651566"/>
            <a:ext cx="2446504" cy="1200329"/>
          </a:xfrm>
          <a:prstGeom prst="rect">
            <a:avLst/>
          </a:prstGeom>
          <a:noFill/>
        </p:spPr>
        <p:txBody>
          <a:bodyPr wrap="none" rtlCol="0">
            <a:spAutoFit/>
          </a:bodyPr>
          <a:lstStyle/>
          <a:p>
            <a:pPr algn="r"/>
            <a:r>
              <a:rPr lang="en-US" altLang="ja-JP" sz="2400" b="1" dirty="0">
                <a:latin typeface="Meiryo UI" panose="020B0604030504040204" pitchFamily="34" charset="-128"/>
                <a:ea typeface="Meiryo UI" panose="020B0604030504040204" pitchFamily="34" charset="-128"/>
              </a:rPr>
              <a:t>5E 20 </a:t>
            </a:r>
            <a:r>
              <a:rPr lang="ja-JP" altLang="en-US" sz="2400" b="1" dirty="0">
                <a:latin typeface="Meiryo UI" panose="020B0604030504040204" pitchFamily="34" charset="-128"/>
                <a:ea typeface="Meiryo UI" panose="020B0604030504040204" pitchFamily="34" charset="-128"/>
              </a:rPr>
              <a:t>佐藤凌雅</a:t>
            </a:r>
            <a:endParaRPr lang="en-US" altLang="ja-JP" sz="2400" b="1" dirty="0">
              <a:latin typeface="Meiryo UI" panose="020B0604030504040204" pitchFamily="34" charset="-128"/>
              <a:ea typeface="Meiryo UI" panose="020B0604030504040204" pitchFamily="34" charset="-128"/>
            </a:endParaRPr>
          </a:p>
          <a:p>
            <a:pPr algn="r"/>
            <a:r>
              <a:rPr lang="en-US" altLang="ja-JP" sz="2400" b="1" dirty="0" err="1">
                <a:latin typeface="Meiryo UI" panose="020B0604030504040204" pitchFamily="34" charset="-128"/>
                <a:ea typeface="Meiryo UI" panose="020B0604030504040204" pitchFamily="34" charset="-128"/>
              </a:rPr>
              <a:t>Ryoga</a:t>
            </a:r>
            <a:r>
              <a:rPr lang="en-US" altLang="ja-JP" sz="2400" b="1" dirty="0">
                <a:latin typeface="Meiryo UI" panose="020B0604030504040204" pitchFamily="34" charset="-128"/>
                <a:ea typeface="Meiryo UI" panose="020B0604030504040204" pitchFamily="34" charset="-128"/>
              </a:rPr>
              <a:t> Sato</a:t>
            </a:r>
          </a:p>
          <a:p>
            <a:pPr algn="r"/>
            <a:r>
              <a:rPr lang="en-US" altLang="ja-JP" sz="2400" b="1" dirty="0">
                <a:latin typeface="Meiryo UI" panose="020B0604030504040204" pitchFamily="34" charset="-128"/>
                <a:ea typeface="Meiryo UI" panose="020B0604030504040204" pitchFamily="34" charset="-128"/>
              </a:rPr>
              <a:t>(Akita Lab.)</a:t>
            </a:r>
            <a:endParaRPr lang="ja-JP" altLang="en-US" sz="2400" b="1"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980005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650615" cy="715581"/>
          </a:xfrm>
          <a:prstGeom prst="rect">
            <a:avLst/>
          </a:prstGeom>
          <a:noFill/>
        </p:spPr>
        <p:txBody>
          <a:bodyPr wrap="none" rtlCol="0">
            <a:spAutoFit/>
          </a:bodyPr>
          <a:lstStyle/>
          <a:p>
            <a:r>
              <a:rPr lang="en-US" altLang="ja-JP" sz="4050" b="1" dirty="0">
                <a:latin typeface="Meiryo UI" panose="020B0604030504040204" pitchFamily="34" charset="-128"/>
                <a:ea typeface="Meiryo UI" panose="020B0604030504040204" pitchFamily="34" charset="-128"/>
              </a:rPr>
              <a:t>Introduction</a:t>
            </a:r>
            <a:endParaRPr lang="ja-JP" altLang="en-US" sz="4050" b="1" dirty="0">
              <a:latin typeface="Meiryo UI" panose="020B0604030504040204" pitchFamily="34" charset="-128"/>
              <a:ea typeface="Meiryo UI" panose="020B0604030504040204" pitchFamily="34" charset="-128"/>
            </a:endParaRPr>
          </a:p>
        </p:txBody>
      </p:sp>
      <p:sp>
        <p:nvSpPr>
          <p:cNvPr id="6" name="テキスト ボックス 5">
            <a:extLst>
              <a:ext uri="{FF2B5EF4-FFF2-40B4-BE49-F238E27FC236}">
                <a16:creationId xmlns:a16="http://schemas.microsoft.com/office/drawing/2014/main" id="{355F8496-50E4-3F4F-A8F4-6739A1650B48}"/>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2</a:t>
            </a:r>
          </a:p>
        </p:txBody>
      </p:sp>
      <p:sp>
        <p:nvSpPr>
          <p:cNvPr id="8" name="テキスト ボックス 7">
            <a:extLst>
              <a:ext uri="{FF2B5EF4-FFF2-40B4-BE49-F238E27FC236}">
                <a16:creationId xmlns:a16="http://schemas.microsoft.com/office/drawing/2014/main" id="{3E83A40A-5487-9147-B637-68E9272CD7C1}"/>
              </a:ext>
            </a:extLst>
          </p:cNvPr>
          <p:cNvSpPr txBox="1"/>
          <p:nvPr/>
        </p:nvSpPr>
        <p:spPr>
          <a:xfrm>
            <a:off x="395489" y="4605424"/>
            <a:ext cx="8353020" cy="830997"/>
          </a:xfrm>
          <a:prstGeom prst="rect">
            <a:avLst/>
          </a:prstGeom>
          <a:noFill/>
        </p:spPr>
        <p:txBody>
          <a:bodyPr wrap="square" rtlCol="0">
            <a:spAutoFit/>
          </a:bodyPr>
          <a:lstStyle/>
          <a:p>
            <a:pPr algn="ctr"/>
            <a:r>
              <a:rPr lang="en-US" altLang="ja-JP" sz="2400" b="1" dirty="0">
                <a:latin typeface="Meiryo UI" panose="020B0604030504040204" pitchFamily="34" charset="-128"/>
                <a:ea typeface="Meiryo UI" panose="020B0604030504040204" pitchFamily="34" charset="-128"/>
              </a:rPr>
              <a:t>I aim to realize a detect system the steps before with RADAR.</a:t>
            </a:r>
          </a:p>
        </p:txBody>
      </p:sp>
      <p:sp>
        <p:nvSpPr>
          <p:cNvPr id="10" name="テキスト ボックス 9">
            <a:extLst>
              <a:ext uri="{FF2B5EF4-FFF2-40B4-BE49-F238E27FC236}">
                <a16:creationId xmlns:a16="http://schemas.microsoft.com/office/drawing/2014/main" id="{1438876A-4B24-4298-BA1F-E9F673AE1FDA}"/>
              </a:ext>
            </a:extLst>
          </p:cNvPr>
          <p:cNvSpPr txBox="1"/>
          <p:nvPr/>
        </p:nvSpPr>
        <p:spPr>
          <a:xfrm>
            <a:off x="527837" y="1780083"/>
            <a:ext cx="8353020" cy="830997"/>
          </a:xfrm>
          <a:prstGeom prst="rect">
            <a:avLst/>
          </a:prstGeom>
          <a:noFill/>
        </p:spPr>
        <p:txBody>
          <a:bodyPr wrap="square" rtlCol="0">
            <a:spAutoFit/>
          </a:bodyPr>
          <a:lstStyle/>
          <a:p>
            <a:r>
              <a:rPr lang="en-US" altLang="ja-JP" sz="2400" dirty="0">
                <a:latin typeface="Meiryo UI" panose="020B0604030504040204" pitchFamily="34" charset="-128"/>
                <a:ea typeface="Meiryo UI" panose="020B0604030504040204" pitchFamily="34" charset="-128"/>
              </a:rPr>
              <a:t>Now, active suspensions are difficult</a:t>
            </a:r>
          </a:p>
          <a:p>
            <a:r>
              <a:rPr lang="en-US" altLang="ja-JP" sz="2400" dirty="0">
                <a:latin typeface="Meiryo UI" panose="020B0604030504040204" pitchFamily="34" charset="-128"/>
                <a:ea typeface="Meiryo UI" panose="020B0604030504040204" pitchFamily="34" charset="-128"/>
              </a:rPr>
              <a:t>to </a:t>
            </a:r>
            <a:r>
              <a:rPr lang="en-US" altLang="ja-JP" sz="2400" dirty="0">
                <a:solidFill>
                  <a:srgbClr val="FF0000"/>
                </a:solidFill>
                <a:latin typeface="Meiryo UI" panose="020B0604030504040204" pitchFamily="34" charset="-128"/>
                <a:ea typeface="Meiryo UI" panose="020B0604030504040204" pitchFamily="34" charset="-128"/>
              </a:rPr>
              <a:t>completely</a:t>
            </a:r>
            <a:r>
              <a:rPr lang="en-US" altLang="ja-JP" sz="2400" dirty="0">
                <a:latin typeface="Meiryo UI" panose="020B0604030504040204" pitchFamily="34" charset="-128"/>
                <a:ea typeface="Meiryo UI" panose="020B0604030504040204" pitchFamily="34" charset="-128"/>
              </a:rPr>
              <a:t> absorb the first impact when over a step.</a:t>
            </a:r>
            <a:endParaRPr lang="ja-JP" altLang="en-US" sz="2400" dirty="0">
              <a:latin typeface="Meiryo UI" panose="020B0604030504040204" pitchFamily="34" charset="-128"/>
              <a:ea typeface="Meiryo UI" panose="020B0604030504040204" pitchFamily="34" charset="-128"/>
            </a:endParaRPr>
          </a:p>
        </p:txBody>
      </p:sp>
      <p:sp>
        <p:nvSpPr>
          <p:cNvPr id="2" name="二等辺三角形 1">
            <a:extLst>
              <a:ext uri="{FF2B5EF4-FFF2-40B4-BE49-F238E27FC236}">
                <a16:creationId xmlns:a16="http://schemas.microsoft.com/office/drawing/2014/main" id="{290C061F-159E-433C-8DF7-667AD496C3B1}"/>
              </a:ext>
            </a:extLst>
          </p:cNvPr>
          <p:cNvSpPr/>
          <p:nvPr/>
        </p:nvSpPr>
        <p:spPr>
          <a:xfrm rot="10800000">
            <a:off x="4144734" y="3335444"/>
            <a:ext cx="854530" cy="393113"/>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sp>
        <p:nvSpPr>
          <p:cNvPr id="3" name="角丸四角形 2">
            <a:extLst>
              <a:ext uri="{FF2B5EF4-FFF2-40B4-BE49-F238E27FC236}">
                <a16:creationId xmlns:a16="http://schemas.microsoft.com/office/drawing/2014/main" id="{2313C799-59BA-0448-B220-406E4C8A59AF}"/>
              </a:ext>
            </a:extLst>
          </p:cNvPr>
          <p:cNvSpPr/>
          <p:nvPr/>
        </p:nvSpPr>
        <p:spPr>
          <a:xfrm>
            <a:off x="267629" y="4457795"/>
            <a:ext cx="8613228" cy="1126257"/>
          </a:xfrm>
          <a:prstGeom prst="roundRect">
            <a:avLst/>
          </a:prstGeom>
          <a:noFill/>
          <a:ln w="57150">
            <a:solidFill>
              <a:srgbClr val="1414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no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648008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グラフィックス 40">
            <a:extLst>
              <a:ext uri="{FF2B5EF4-FFF2-40B4-BE49-F238E27FC236}">
                <a16:creationId xmlns:a16="http://schemas.microsoft.com/office/drawing/2014/main" id="{E36B5B3F-601E-4CD2-98BA-D5CF12B4A3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16337" y="1615308"/>
            <a:ext cx="3102421" cy="4133520"/>
          </a:xfrm>
          <a:prstGeom prst="rect">
            <a:avLst/>
          </a:prstGeom>
        </p:spPr>
      </p:pic>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2138983" cy="715581"/>
          </a:xfrm>
          <a:prstGeom prst="rect">
            <a:avLst/>
          </a:prstGeom>
          <a:noFill/>
        </p:spPr>
        <p:txBody>
          <a:bodyPr wrap="none" rtlCol="0">
            <a:spAutoFit/>
          </a:bodyPr>
          <a:lstStyle/>
          <a:p>
            <a:r>
              <a:rPr lang="en-US" altLang="ja-JP" sz="4050" b="1" dirty="0">
                <a:solidFill>
                  <a:schemeClr val="tx1">
                    <a:lumMod val="95000"/>
                    <a:lumOff val="5000"/>
                  </a:schemeClr>
                </a:solidFill>
                <a:latin typeface="Meiryo UI" panose="020B0604030504040204" pitchFamily="34" charset="-128"/>
                <a:ea typeface="Meiryo UI" panose="020B0604030504040204" pitchFamily="34" charset="-128"/>
              </a:rPr>
              <a:t>RADAR</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787955"/>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電波を照射し反射波を測定することで対象物までの距離を測る</a:t>
            </a:r>
            <a:endParaRPr lang="en-US" altLang="ja-JP" sz="2400" dirty="0">
              <a:latin typeface="Meiryo UI" panose="020B0604030504040204" pitchFamily="34" charset="-128"/>
              <a:ea typeface="Meiryo UI" panose="020B0604030504040204" pitchFamily="34" charset="-128"/>
            </a:endParaRPr>
          </a:p>
        </p:txBody>
      </p:sp>
      <p:sp>
        <p:nvSpPr>
          <p:cNvPr id="35" name="テキスト ボックス 34">
            <a:extLst>
              <a:ext uri="{FF2B5EF4-FFF2-40B4-BE49-F238E27FC236}">
                <a16:creationId xmlns:a16="http://schemas.microsoft.com/office/drawing/2014/main" id="{ECFB82F9-6214-4E40-A47E-40E213C5D56C}"/>
              </a:ext>
            </a:extLst>
          </p:cNvPr>
          <p:cNvSpPr txBox="1"/>
          <p:nvPr/>
        </p:nvSpPr>
        <p:spPr>
          <a:xfrm>
            <a:off x="5816337" y="5755516"/>
            <a:ext cx="3102421" cy="338554"/>
          </a:xfrm>
          <a:prstGeom prst="rect">
            <a:avLst/>
          </a:prstGeom>
          <a:noFill/>
        </p:spPr>
        <p:txBody>
          <a:bodyPr wrap="square" rtlCol="0">
            <a:spAutoFit/>
          </a:bodyPr>
          <a:lstStyle/>
          <a:p>
            <a:pPr algn="ctr"/>
            <a:r>
              <a:rPr lang="ja-JP" altLang="en-US" sz="1600" dirty="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1 RADAR</a:t>
            </a:r>
            <a:r>
              <a:rPr lang="ja-JP" altLang="en-US" sz="1600" dirty="0">
                <a:latin typeface="Meiryo UI" panose="020B0604030504040204" pitchFamily="34" charset="-128"/>
                <a:ea typeface="Meiryo UI" panose="020B0604030504040204" pitchFamily="34" charset="-128"/>
              </a:rPr>
              <a:t>データの例</a:t>
            </a:r>
            <a:endParaRPr lang="en-US" altLang="ja-JP" sz="1600" dirty="0">
              <a:latin typeface="Meiryo UI" panose="020B0604030504040204" pitchFamily="34" charset="-128"/>
              <a:ea typeface="Meiryo UI" panose="020B0604030504040204" pitchFamily="34" charset="-128"/>
            </a:endParaRPr>
          </a:p>
        </p:txBody>
      </p:sp>
      <p:sp>
        <p:nvSpPr>
          <p:cNvPr id="37" name="テキスト ボックス 36">
            <a:extLst>
              <a:ext uri="{FF2B5EF4-FFF2-40B4-BE49-F238E27FC236}">
                <a16:creationId xmlns:a16="http://schemas.microsoft.com/office/drawing/2014/main" id="{7CE60684-8ADE-414F-8991-F3E570D91640}"/>
              </a:ext>
            </a:extLst>
          </p:cNvPr>
          <p:cNvSpPr txBox="1"/>
          <p:nvPr/>
        </p:nvSpPr>
        <p:spPr>
          <a:xfrm>
            <a:off x="479895" y="3013501"/>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光を使用しない</a:t>
            </a:r>
            <a:r>
              <a:rPr lang="ja-JP" altLang="en-US" sz="2400">
                <a:latin typeface="Meiryo UI" panose="020B0604030504040204" pitchFamily="34" charset="-128"/>
                <a:ea typeface="Meiryo UI" panose="020B0604030504040204" pitchFamily="34" charset="-128"/>
              </a:rPr>
              <a:t>ため，</a:t>
            </a:r>
            <a:endParaRPr lang="en-US" altLang="ja-JP" sz="2400" dirty="0">
              <a:latin typeface="Meiryo UI" panose="020B0604030504040204" pitchFamily="34" charset="-128"/>
              <a:ea typeface="Meiryo UI" panose="020B0604030504040204" pitchFamily="34" charset="-128"/>
            </a:endParaRPr>
          </a:p>
          <a:p>
            <a:r>
              <a:rPr lang="en-US" altLang="ja-JP" sz="2400" dirty="0">
                <a:latin typeface="Meiryo UI" panose="020B0604030504040204" pitchFamily="34" charset="-128"/>
                <a:ea typeface="Meiryo UI" panose="020B0604030504040204" pitchFamily="34" charset="-128"/>
              </a:rPr>
              <a:t>	</a:t>
            </a:r>
            <a:r>
              <a:rPr lang="ja-JP" altLang="en-US" sz="2400">
                <a:latin typeface="Meiryo UI" panose="020B0604030504040204" pitchFamily="34" charset="-128"/>
                <a:ea typeface="Meiryo UI" panose="020B0604030504040204" pitchFamily="34" charset="-128"/>
              </a:rPr>
              <a:t>照度</a:t>
            </a:r>
            <a:r>
              <a:rPr lang="ja-JP" altLang="en-US" sz="2400" dirty="0">
                <a:latin typeface="Meiryo UI" panose="020B0604030504040204" pitchFamily="34" charset="-128"/>
                <a:ea typeface="Meiryo UI" panose="020B0604030504040204" pitchFamily="34" charset="-128"/>
              </a:rPr>
              <a:t>変化に対してロバスト</a:t>
            </a:r>
            <a:endParaRPr lang="en-US" altLang="ja-JP" sz="2400" dirty="0">
              <a:latin typeface="Meiryo UI" panose="020B0604030504040204" pitchFamily="34" charset="-128"/>
              <a:ea typeface="Meiryo UI" panose="020B0604030504040204" pitchFamily="34" charset="-128"/>
            </a:endParaRPr>
          </a:p>
        </p:txBody>
      </p:sp>
      <p:sp>
        <p:nvSpPr>
          <p:cNvPr id="38" name="テキスト ボックス 37">
            <a:extLst>
              <a:ext uri="{FF2B5EF4-FFF2-40B4-BE49-F238E27FC236}">
                <a16:creationId xmlns:a16="http://schemas.microsoft.com/office/drawing/2014/main" id="{AD4C7F2C-A7B5-4903-860B-DA257559D4EA}"/>
              </a:ext>
            </a:extLst>
          </p:cNvPr>
          <p:cNvSpPr txBox="1"/>
          <p:nvPr/>
        </p:nvSpPr>
        <p:spPr>
          <a:xfrm>
            <a:off x="479895" y="4239047"/>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a:latin typeface="Meiryo UI" panose="020B0604030504040204" pitchFamily="34" charset="-128"/>
                <a:ea typeface="Meiryo UI" panose="020B0604030504040204" pitchFamily="34" charset="-128"/>
              </a:rPr>
              <a:t>使用する</a:t>
            </a:r>
            <a:r>
              <a:rPr lang="en-US" altLang="ja-JP" sz="2400" dirty="0">
                <a:latin typeface="Meiryo UI" panose="020B0604030504040204" pitchFamily="34" charset="-128"/>
                <a:ea typeface="Meiryo UI" panose="020B0604030504040204" pitchFamily="34" charset="-128"/>
              </a:rPr>
              <a:t>RADAR</a:t>
            </a:r>
            <a:r>
              <a:rPr lang="ja-JP" altLang="en-US" sz="2400">
                <a:latin typeface="Meiryo UI" panose="020B0604030504040204" pitchFamily="34" charset="-128"/>
                <a:ea typeface="Meiryo UI" panose="020B0604030504040204" pitchFamily="34" charset="-128"/>
              </a:rPr>
              <a:t>（</a:t>
            </a:r>
            <a:r>
              <a:rPr lang="en-US" altLang="ja-JP" sz="2400" dirty="0">
                <a:latin typeface="Meiryo UI" panose="020B0604030504040204" pitchFamily="34" charset="-128"/>
                <a:ea typeface="Meiryo UI" panose="020B0604030504040204" pitchFamily="34" charset="-128"/>
              </a:rPr>
              <a:t>XR112</a:t>
            </a:r>
            <a:r>
              <a:rPr lang="ja-JP" altLang="en-US" sz="2400">
                <a:latin typeface="Meiryo UI" panose="020B0604030504040204" pitchFamily="34" charset="-128"/>
                <a:ea typeface="Meiryo UI" panose="020B0604030504040204" pitchFamily="34" charset="-128"/>
              </a:rPr>
              <a:t>）は</a:t>
            </a:r>
            <a:endParaRPr lang="en-US" altLang="ja-JP" sz="2400" dirty="0">
              <a:latin typeface="Meiryo UI" panose="020B0604030504040204" pitchFamily="34" charset="-128"/>
              <a:ea typeface="Meiryo UI" panose="020B0604030504040204" pitchFamily="34" charset="-128"/>
            </a:endParaRPr>
          </a:p>
          <a:p>
            <a:r>
              <a:rPr lang="en-US" altLang="ja-JP" sz="2400" dirty="0">
                <a:latin typeface="Meiryo UI" panose="020B0604030504040204" pitchFamily="34" charset="-128"/>
                <a:ea typeface="Meiryo UI" panose="020B0604030504040204" pitchFamily="34" charset="-128"/>
              </a:rPr>
              <a:t>	</a:t>
            </a:r>
            <a:r>
              <a:rPr lang="ja-JP" altLang="en-US" sz="2400">
                <a:latin typeface="Meiryo UI" panose="020B0604030504040204" pitchFamily="34" charset="-128"/>
                <a:ea typeface="Meiryo UI" panose="020B0604030504040204" pitchFamily="34" charset="-128"/>
              </a:rPr>
              <a:t>距離</a:t>
            </a:r>
            <a:r>
              <a:rPr lang="ja-JP" altLang="en-US" sz="2400" dirty="0">
                <a:latin typeface="Meiryo UI" panose="020B0604030504040204" pitchFamily="34" charset="-128"/>
                <a:ea typeface="Meiryo UI" panose="020B0604030504040204" pitchFamily="34" charset="-128"/>
              </a:rPr>
              <a:t>別の反射強度を出力する</a:t>
            </a:r>
            <a:endParaRPr lang="en-US" altLang="ja-JP" sz="2400" dirty="0">
              <a:latin typeface="Meiryo UI" panose="020B0604030504040204" pitchFamily="34" charset="-128"/>
              <a:ea typeface="Meiryo UI" panose="020B0604030504040204" pitchFamily="34" charset="-128"/>
            </a:endParaRPr>
          </a:p>
        </p:txBody>
      </p:sp>
      <p:sp>
        <p:nvSpPr>
          <p:cNvPr id="42" name="テキスト ボックス 41">
            <a:extLst>
              <a:ext uri="{FF2B5EF4-FFF2-40B4-BE49-F238E27FC236}">
                <a16:creationId xmlns:a16="http://schemas.microsoft.com/office/drawing/2014/main" id="{847540AD-518F-4866-8C12-A225D4A2BF5F}"/>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3</a:t>
            </a:r>
          </a:p>
        </p:txBody>
      </p:sp>
      <p:sp>
        <p:nvSpPr>
          <p:cNvPr id="12" name="テキスト ボックス 11">
            <a:extLst>
              <a:ext uri="{FF2B5EF4-FFF2-40B4-BE49-F238E27FC236}">
                <a16:creationId xmlns:a16="http://schemas.microsoft.com/office/drawing/2014/main" id="{AEDA4BC0-C6CA-164D-8E15-CB506652BE54}"/>
              </a:ext>
            </a:extLst>
          </p:cNvPr>
          <p:cNvSpPr txBox="1"/>
          <p:nvPr/>
        </p:nvSpPr>
        <p:spPr>
          <a:xfrm>
            <a:off x="6109143" y="1300940"/>
            <a:ext cx="2892682" cy="400110"/>
          </a:xfrm>
          <a:prstGeom prst="rect">
            <a:avLst/>
          </a:prstGeom>
          <a:noFill/>
        </p:spPr>
        <p:txBody>
          <a:bodyPr wrap="square" rtlCol="0">
            <a:spAutoFit/>
          </a:bodyPr>
          <a:lstStyle/>
          <a:p>
            <a:pPr algn="ctr"/>
            <a:r>
              <a:rPr lang="ja-JP" altLang="en-US" sz="2000">
                <a:latin typeface="Meiryo UI" panose="020B0604030504040204" pitchFamily="34" charset="-128"/>
                <a:ea typeface="Meiryo UI" panose="020B0604030504040204" pitchFamily="34" charset="-128"/>
              </a:rPr>
              <a:t>物体位置</a:t>
            </a:r>
            <a:r>
              <a:rPr lang="en-US" altLang="ja-JP" sz="2000" dirty="0">
                <a:latin typeface="Meiryo UI" panose="020B0604030504040204" pitchFamily="34" charset="-128"/>
                <a:ea typeface="Meiryo UI" panose="020B0604030504040204" pitchFamily="34" charset="-128"/>
              </a:rPr>
              <a:t>=0.20[m]</a:t>
            </a:r>
          </a:p>
        </p:txBody>
      </p:sp>
      <p:cxnSp>
        <p:nvCxnSpPr>
          <p:cNvPr id="3" name="直線矢印コネクタ 2">
            <a:extLst>
              <a:ext uri="{FF2B5EF4-FFF2-40B4-BE49-F238E27FC236}">
                <a16:creationId xmlns:a16="http://schemas.microsoft.com/office/drawing/2014/main" id="{173D20D2-4CFE-6F47-B39E-9B924DC384CA}"/>
              </a:ext>
            </a:extLst>
          </p:cNvPr>
          <p:cNvCxnSpPr>
            <a:cxnSpLocks/>
          </p:cNvCxnSpPr>
          <p:nvPr/>
        </p:nvCxnSpPr>
        <p:spPr>
          <a:xfrm>
            <a:off x="6868470" y="1682904"/>
            <a:ext cx="746877" cy="41283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4624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4418197" cy="715581"/>
          </a:xfrm>
          <a:prstGeom prst="rect">
            <a:avLst/>
          </a:prstGeom>
          <a:noFill/>
        </p:spPr>
        <p:txBody>
          <a:bodyPr wrap="none" rtlCol="0">
            <a:spAutoFit/>
          </a:bodyPr>
          <a:lstStyle/>
          <a:p>
            <a:r>
              <a:rPr lang="ja-JP" altLang="en-US" sz="4050" b="1" dirty="0">
                <a:latin typeface="Meiryo UI" panose="020B0604030504040204" pitchFamily="34" charset="-128"/>
                <a:ea typeface="Meiryo UI" panose="020B0604030504040204" pitchFamily="34" charset="-128"/>
              </a:rPr>
              <a:t>システムの開発手法</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266528"/>
            <a:ext cx="8184210" cy="523220"/>
          </a:xfrm>
          <a:prstGeom prst="rect">
            <a:avLst/>
          </a:prstGeom>
          <a:noFill/>
        </p:spPr>
        <p:txBody>
          <a:bodyPr wrap="square" rtlCol="0">
            <a:spAutoFit/>
          </a:bodyPr>
          <a:lstStyle/>
          <a:p>
            <a:r>
              <a:rPr lang="en-US" altLang="ja-JP" sz="2800" b="1" u="sng" dirty="0">
                <a:latin typeface="Meiryo UI" panose="020B0604030504040204" pitchFamily="34" charset="-128"/>
                <a:ea typeface="Meiryo UI" panose="020B0604030504040204" pitchFamily="34" charset="-128"/>
              </a:rPr>
              <a:t>1. </a:t>
            </a:r>
            <a:r>
              <a:rPr lang="ja-JP" altLang="en-US" sz="2800" b="1" u="sng" dirty="0">
                <a:latin typeface="Meiryo UI" panose="020B0604030504040204" pitchFamily="34" charset="-128"/>
                <a:ea typeface="Meiryo UI" panose="020B0604030504040204" pitchFamily="34" charset="-128"/>
              </a:rPr>
              <a:t>テストデータ収集</a:t>
            </a:r>
            <a:endParaRPr lang="en-US" altLang="ja-JP" sz="2800" b="1" u="sng" dirty="0">
              <a:latin typeface="Meiryo UI" panose="020B0604030504040204" pitchFamily="34" charset="-128"/>
              <a:ea typeface="Meiryo UI" panose="020B0604030504040204" pitchFamily="34" charset="-128"/>
            </a:endParaRPr>
          </a:p>
        </p:txBody>
      </p:sp>
      <p:sp>
        <p:nvSpPr>
          <p:cNvPr id="12" name="テキスト ボックス 11">
            <a:extLst>
              <a:ext uri="{FF2B5EF4-FFF2-40B4-BE49-F238E27FC236}">
                <a16:creationId xmlns:a16="http://schemas.microsoft.com/office/drawing/2014/main" id="{F78043A7-4A86-4861-AD0D-141036B5C87B}"/>
              </a:ext>
            </a:extLst>
          </p:cNvPr>
          <p:cNvSpPr txBox="1"/>
          <p:nvPr/>
        </p:nvSpPr>
        <p:spPr>
          <a:xfrm>
            <a:off x="1197902" y="1789748"/>
            <a:ext cx="7562189" cy="461665"/>
          </a:xfrm>
          <a:prstGeom prst="rect">
            <a:avLst/>
          </a:prstGeom>
          <a:noFill/>
        </p:spPr>
        <p:txBody>
          <a:bodyPr wrap="square" rtlCol="0">
            <a:spAutoFit/>
          </a:bodyPr>
          <a:lstStyle/>
          <a:p>
            <a:r>
              <a:rPr lang="en-US" altLang="ja-JP" sz="2400" dirty="0">
                <a:latin typeface="Meiryo UI" panose="020B0604030504040204" pitchFamily="34" charset="-128"/>
                <a:ea typeface="Meiryo UI" panose="020B0604030504040204" pitchFamily="34" charset="-128"/>
              </a:rPr>
              <a:t>Simulink</a:t>
            </a:r>
            <a:r>
              <a:rPr lang="ja-JP" altLang="en-US" sz="2400" dirty="0">
                <a:latin typeface="Meiryo UI" panose="020B0604030504040204" pitchFamily="34" charset="-128"/>
                <a:ea typeface="Meiryo UI" panose="020B0604030504040204" pitchFamily="34" charset="-128"/>
              </a:rPr>
              <a:t>に入力するためのテストデータを</a:t>
            </a:r>
            <a:r>
              <a:rPr lang="en-US" altLang="ja-JP" sz="2400" dirty="0">
                <a:latin typeface="Meiryo UI" panose="020B0604030504040204" pitchFamily="34" charset="-128"/>
                <a:ea typeface="Meiryo UI" panose="020B0604030504040204" pitchFamily="34" charset="-128"/>
              </a:rPr>
              <a:t>PIUS</a:t>
            </a:r>
            <a:r>
              <a:rPr lang="ja-JP" altLang="en-US" sz="2400" dirty="0">
                <a:latin typeface="Meiryo UI" panose="020B0604030504040204" pitchFamily="34" charset="-128"/>
                <a:ea typeface="Meiryo UI" panose="020B0604030504040204" pitchFamily="34" charset="-128"/>
              </a:rPr>
              <a:t>を用いて収集</a:t>
            </a:r>
            <a:endParaRPr lang="en-US" altLang="ja-JP" sz="2400" dirty="0">
              <a:latin typeface="Meiryo UI" panose="020B0604030504040204" pitchFamily="34" charset="-128"/>
              <a:ea typeface="Meiryo UI" panose="020B0604030504040204" pitchFamily="34" charset="-128"/>
            </a:endParaRPr>
          </a:p>
        </p:txBody>
      </p:sp>
      <p:sp>
        <p:nvSpPr>
          <p:cNvPr id="13" name="テキスト ボックス 12">
            <a:extLst>
              <a:ext uri="{FF2B5EF4-FFF2-40B4-BE49-F238E27FC236}">
                <a16:creationId xmlns:a16="http://schemas.microsoft.com/office/drawing/2014/main" id="{4D68335F-4985-4D10-9CA1-641F88C713AB}"/>
              </a:ext>
            </a:extLst>
          </p:cNvPr>
          <p:cNvSpPr txBox="1"/>
          <p:nvPr/>
        </p:nvSpPr>
        <p:spPr>
          <a:xfrm>
            <a:off x="479895" y="3045478"/>
            <a:ext cx="8184210" cy="523220"/>
          </a:xfrm>
          <a:prstGeom prst="rect">
            <a:avLst/>
          </a:prstGeom>
          <a:noFill/>
        </p:spPr>
        <p:txBody>
          <a:bodyPr wrap="square" rtlCol="0">
            <a:spAutoFit/>
          </a:bodyPr>
          <a:lstStyle/>
          <a:p>
            <a:r>
              <a:rPr lang="en-US" altLang="ja-JP" sz="2800" b="1" u="sng" dirty="0">
                <a:latin typeface="Meiryo UI" panose="020B0604030504040204" pitchFamily="34" charset="-128"/>
                <a:ea typeface="Meiryo UI" panose="020B0604030504040204" pitchFamily="34" charset="-128"/>
              </a:rPr>
              <a:t>2.</a:t>
            </a:r>
            <a:r>
              <a:rPr lang="ja-JP" altLang="en-US" sz="2800" b="1" u="sng">
                <a:latin typeface="Meiryo UI" panose="020B0604030504040204" pitchFamily="34" charset="-128"/>
                <a:ea typeface="Meiryo UI" panose="020B0604030504040204" pitchFamily="34" charset="-128"/>
              </a:rPr>
              <a:t> 信号処理アルゴリズム設計</a:t>
            </a:r>
            <a:endParaRPr lang="en-US" altLang="ja-JP" sz="2800" b="1" u="sng" dirty="0">
              <a:latin typeface="Meiryo UI" panose="020B0604030504040204" pitchFamily="34" charset="-128"/>
              <a:ea typeface="Meiryo UI" panose="020B0604030504040204" pitchFamily="34" charset="-128"/>
            </a:endParaRPr>
          </a:p>
        </p:txBody>
      </p:sp>
      <p:sp>
        <p:nvSpPr>
          <p:cNvPr id="14" name="テキスト ボックス 13">
            <a:extLst>
              <a:ext uri="{FF2B5EF4-FFF2-40B4-BE49-F238E27FC236}">
                <a16:creationId xmlns:a16="http://schemas.microsoft.com/office/drawing/2014/main" id="{DC77BD0E-47CD-44AF-BB5D-CD245872FB5C}"/>
              </a:ext>
            </a:extLst>
          </p:cNvPr>
          <p:cNvSpPr txBox="1"/>
          <p:nvPr/>
        </p:nvSpPr>
        <p:spPr>
          <a:xfrm>
            <a:off x="1197902" y="3568698"/>
            <a:ext cx="7304197" cy="461665"/>
          </a:xfrm>
          <a:prstGeom prst="rect">
            <a:avLst/>
          </a:prstGeom>
          <a:noFill/>
        </p:spPr>
        <p:txBody>
          <a:bodyPr wrap="square" rtlCol="0">
            <a:spAutoFit/>
          </a:bodyPr>
          <a:lstStyle/>
          <a:p>
            <a:r>
              <a:rPr lang="ja-JP" altLang="en-US" sz="2400" dirty="0">
                <a:latin typeface="Meiryo UI" panose="020B0604030504040204" pitchFamily="34" charset="-128"/>
                <a:ea typeface="Meiryo UI" panose="020B0604030504040204" pitchFamily="34" charset="-128"/>
              </a:rPr>
              <a:t>段差の有無を算出する信号処理器を</a:t>
            </a:r>
            <a:r>
              <a:rPr lang="en-US" altLang="ja-JP" sz="2400" dirty="0">
                <a:latin typeface="Meiryo UI" panose="020B0604030504040204" pitchFamily="34" charset="-128"/>
                <a:ea typeface="Meiryo UI" panose="020B0604030504040204" pitchFamily="34" charset="-128"/>
              </a:rPr>
              <a:t>Simulink</a:t>
            </a:r>
            <a:r>
              <a:rPr lang="ja-JP" altLang="en-US" sz="2400">
                <a:latin typeface="Meiryo UI" panose="020B0604030504040204" pitchFamily="34" charset="-128"/>
                <a:ea typeface="Meiryo UI" panose="020B0604030504040204" pitchFamily="34" charset="-128"/>
              </a:rPr>
              <a:t>上に構築</a:t>
            </a:r>
            <a:endParaRPr lang="en-US" altLang="ja-JP" sz="2400" dirty="0">
              <a:latin typeface="Meiryo UI" panose="020B0604030504040204" pitchFamily="34" charset="-128"/>
              <a:ea typeface="Meiryo UI" panose="020B0604030504040204" pitchFamily="34" charset="-128"/>
            </a:endParaRPr>
          </a:p>
        </p:txBody>
      </p:sp>
      <p:sp>
        <p:nvSpPr>
          <p:cNvPr id="17" name="テキスト ボックス 16">
            <a:extLst>
              <a:ext uri="{FF2B5EF4-FFF2-40B4-BE49-F238E27FC236}">
                <a16:creationId xmlns:a16="http://schemas.microsoft.com/office/drawing/2014/main" id="{14F74246-DF63-43DD-B5E4-17AE4E45D510}"/>
              </a:ext>
            </a:extLst>
          </p:cNvPr>
          <p:cNvSpPr txBox="1"/>
          <p:nvPr/>
        </p:nvSpPr>
        <p:spPr>
          <a:xfrm>
            <a:off x="479895" y="4829121"/>
            <a:ext cx="8184210" cy="523220"/>
          </a:xfrm>
          <a:prstGeom prst="rect">
            <a:avLst/>
          </a:prstGeom>
          <a:noFill/>
        </p:spPr>
        <p:txBody>
          <a:bodyPr wrap="square" rtlCol="0">
            <a:spAutoFit/>
          </a:bodyPr>
          <a:lstStyle/>
          <a:p>
            <a:r>
              <a:rPr lang="en-US" altLang="ja-JP" sz="2800" b="1" u="sng" dirty="0">
                <a:latin typeface="Meiryo UI" panose="020B0604030504040204" pitchFamily="34" charset="-128"/>
                <a:ea typeface="Meiryo UI" panose="020B0604030504040204" pitchFamily="34" charset="-128"/>
              </a:rPr>
              <a:t>3. </a:t>
            </a:r>
            <a:r>
              <a:rPr lang="ja-JP" altLang="en-US" sz="2800" b="1" u="sng" dirty="0">
                <a:latin typeface="Meiryo UI" panose="020B0604030504040204" pitchFamily="34" charset="-128"/>
                <a:ea typeface="Meiryo UI" panose="020B0604030504040204" pitchFamily="34" charset="-128"/>
              </a:rPr>
              <a:t>アルゴリズムの検証</a:t>
            </a:r>
            <a:endParaRPr lang="en-US" altLang="ja-JP" sz="2800" b="1" u="sng" dirty="0">
              <a:latin typeface="Meiryo UI" panose="020B0604030504040204" pitchFamily="34" charset="-128"/>
              <a:ea typeface="Meiryo UI" panose="020B0604030504040204" pitchFamily="34" charset="-128"/>
            </a:endParaRPr>
          </a:p>
        </p:txBody>
      </p:sp>
      <p:sp>
        <p:nvSpPr>
          <p:cNvPr id="18" name="テキスト ボックス 17">
            <a:extLst>
              <a:ext uri="{FF2B5EF4-FFF2-40B4-BE49-F238E27FC236}">
                <a16:creationId xmlns:a16="http://schemas.microsoft.com/office/drawing/2014/main" id="{0CFDF76B-5EAF-4E29-996C-6248D812A2AB}"/>
              </a:ext>
            </a:extLst>
          </p:cNvPr>
          <p:cNvSpPr txBox="1"/>
          <p:nvPr/>
        </p:nvSpPr>
        <p:spPr>
          <a:xfrm>
            <a:off x="1197902" y="5352341"/>
            <a:ext cx="7764613" cy="830997"/>
          </a:xfrm>
          <a:prstGeom prst="rect">
            <a:avLst/>
          </a:prstGeom>
          <a:noFill/>
        </p:spPr>
        <p:txBody>
          <a:bodyPr wrap="square" rtlCol="0">
            <a:spAutoFit/>
          </a:bodyPr>
          <a:lstStyle/>
          <a:p>
            <a:r>
              <a:rPr lang="en-US" altLang="ja-JP" sz="2400" dirty="0">
                <a:latin typeface="Meiryo UI" panose="020B0604030504040204" pitchFamily="34" charset="-128"/>
                <a:ea typeface="Meiryo UI" panose="020B0604030504040204" pitchFamily="34" charset="-128"/>
              </a:rPr>
              <a:t>1. </a:t>
            </a:r>
            <a:r>
              <a:rPr lang="ja-JP" altLang="en-US" sz="2400" dirty="0">
                <a:latin typeface="Meiryo UI" panose="020B0604030504040204" pitchFamily="34" charset="-128"/>
                <a:ea typeface="Meiryo UI" panose="020B0604030504040204" pitchFamily="34" charset="-128"/>
              </a:rPr>
              <a:t>で収集したデータを</a:t>
            </a:r>
            <a:r>
              <a:rPr lang="en-US" altLang="ja-JP" sz="2400" dirty="0">
                <a:latin typeface="Meiryo UI" panose="020B0604030504040204" pitchFamily="34" charset="-128"/>
                <a:ea typeface="Meiryo UI" panose="020B0604030504040204" pitchFamily="34" charset="-128"/>
              </a:rPr>
              <a:t>2. </a:t>
            </a:r>
            <a:r>
              <a:rPr lang="ja-JP" altLang="en-US" sz="2400" dirty="0">
                <a:latin typeface="Meiryo UI" panose="020B0604030504040204" pitchFamily="34" charset="-128"/>
                <a:ea typeface="Meiryo UI" panose="020B0604030504040204" pitchFamily="34" charset="-128"/>
              </a:rPr>
              <a:t>で構築したアルゴリズムで処理を行い，アルゴリズムの有効性を検証</a:t>
            </a:r>
            <a:endParaRPr lang="en-US" altLang="ja-JP" sz="2400" dirty="0">
              <a:latin typeface="Meiryo UI" panose="020B0604030504040204" pitchFamily="34" charset="-128"/>
              <a:ea typeface="Meiryo UI" panose="020B0604030504040204" pitchFamily="34" charset="-128"/>
            </a:endParaRPr>
          </a:p>
        </p:txBody>
      </p:sp>
      <p:sp>
        <p:nvSpPr>
          <p:cNvPr id="11" name="テキスト ボックス 10">
            <a:extLst>
              <a:ext uri="{FF2B5EF4-FFF2-40B4-BE49-F238E27FC236}">
                <a16:creationId xmlns:a16="http://schemas.microsoft.com/office/drawing/2014/main" id="{32122FB5-B551-49FD-AF72-C15A0CA3AFB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4</a:t>
            </a:r>
          </a:p>
        </p:txBody>
      </p:sp>
    </p:spTree>
    <p:extLst>
      <p:ext uri="{BB962C8B-B14F-4D97-AF65-F5344CB8AC3E}">
        <p14:creationId xmlns:p14="http://schemas.microsoft.com/office/powerpoint/2010/main" val="978090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5258171" cy="715581"/>
          </a:xfrm>
          <a:prstGeom prst="rect">
            <a:avLst/>
          </a:prstGeom>
          <a:noFill/>
        </p:spPr>
        <p:txBody>
          <a:bodyPr wrap="none" rtlCol="0">
            <a:spAutoFit/>
          </a:bodyPr>
          <a:lstStyle/>
          <a:p>
            <a:r>
              <a:rPr lang="ja-JP" altLang="en-US" sz="4050" b="1" dirty="0">
                <a:solidFill>
                  <a:schemeClr val="tx1">
                    <a:lumMod val="95000"/>
                    <a:lumOff val="5000"/>
                  </a:schemeClr>
                </a:solidFill>
                <a:latin typeface="Meiryo UI" panose="020B0604030504040204" pitchFamily="34" charset="-128"/>
                <a:ea typeface="Meiryo UI" panose="020B0604030504040204" pitchFamily="34" charset="-128"/>
              </a:rPr>
              <a:t>テストデータの収集環境</a:t>
            </a:r>
          </a:p>
        </p:txBody>
      </p:sp>
      <p:grpSp>
        <p:nvGrpSpPr>
          <p:cNvPr id="10" name="グループ化 9">
            <a:extLst>
              <a:ext uri="{FF2B5EF4-FFF2-40B4-BE49-F238E27FC236}">
                <a16:creationId xmlns:a16="http://schemas.microsoft.com/office/drawing/2014/main" id="{BC07D5F5-D6A1-431C-908A-30B9763AB4F1}"/>
              </a:ext>
            </a:extLst>
          </p:cNvPr>
          <p:cNvGrpSpPr/>
          <p:nvPr/>
        </p:nvGrpSpPr>
        <p:grpSpPr>
          <a:xfrm>
            <a:off x="5851790" y="1165914"/>
            <a:ext cx="2810066" cy="2330550"/>
            <a:chOff x="5542961" y="1724168"/>
            <a:chExt cx="2810066" cy="2330550"/>
          </a:xfrm>
        </p:grpSpPr>
        <p:pic>
          <p:nvPicPr>
            <p:cNvPr id="8" name="図 7" descr="屋外, 道路, 自転車, 駐車 が含まれている画像&#10;&#10;自動的に生成された説明">
              <a:extLst>
                <a:ext uri="{FF2B5EF4-FFF2-40B4-BE49-F238E27FC236}">
                  <a16:creationId xmlns:a16="http://schemas.microsoft.com/office/drawing/2014/main" id="{66F6FB29-C792-4AE9-B423-884B0EF38A82}"/>
                </a:ext>
              </a:extLst>
            </p:cNvPr>
            <p:cNvPicPr>
              <a:picLocks noChangeAspect="1"/>
            </p:cNvPicPr>
            <p:nvPr/>
          </p:nvPicPr>
          <p:blipFill rotWithShape="1">
            <a:blip r:embed="rId3"/>
            <a:srcRect l="13314" t="9533" r="13098" b="9092"/>
            <a:stretch/>
          </p:blipFill>
          <p:spPr>
            <a:xfrm>
              <a:off x="5542961" y="1724168"/>
              <a:ext cx="2810066" cy="2330550"/>
            </a:xfrm>
            <a:prstGeom prst="rect">
              <a:avLst/>
            </a:prstGeom>
          </p:spPr>
        </p:pic>
        <p:sp>
          <p:nvSpPr>
            <p:cNvPr id="9" name="楕円 8">
              <a:extLst>
                <a:ext uri="{FF2B5EF4-FFF2-40B4-BE49-F238E27FC236}">
                  <a16:creationId xmlns:a16="http://schemas.microsoft.com/office/drawing/2014/main" id="{77A7F074-2DFD-4214-90D0-87E8001F662B}"/>
                </a:ext>
              </a:extLst>
            </p:cNvPr>
            <p:cNvSpPr/>
            <p:nvPr/>
          </p:nvSpPr>
          <p:spPr>
            <a:xfrm>
              <a:off x="6009145" y="3089852"/>
              <a:ext cx="938846" cy="827414"/>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grpSp>
      <p:pic>
        <p:nvPicPr>
          <p:cNvPr id="14" name="図 13" descr="屋外, 道路, シーン, 歩道 が含まれている画像&#10;&#10;自動的に生成された説明">
            <a:extLst>
              <a:ext uri="{FF2B5EF4-FFF2-40B4-BE49-F238E27FC236}">
                <a16:creationId xmlns:a16="http://schemas.microsoft.com/office/drawing/2014/main" id="{33C7A73D-C1F2-4474-9C72-B9BEA2349421}"/>
              </a:ext>
            </a:extLst>
          </p:cNvPr>
          <p:cNvPicPr>
            <a:picLocks noChangeAspect="1"/>
          </p:cNvPicPr>
          <p:nvPr/>
        </p:nvPicPr>
        <p:blipFill rotWithShape="1">
          <a:blip r:embed="rId4"/>
          <a:srcRect l="3585" t="6251" b="12414"/>
          <a:stretch/>
        </p:blipFill>
        <p:spPr>
          <a:xfrm>
            <a:off x="5851789" y="4173820"/>
            <a:ext cx="2810065" cy="1777934"/>
          </a:xfrm>
          <a:prstGeom prst="rect">
            <a:avLst/>
          </a:prstGeom>
        </p:spPr>
      </p:pic>
      <p:sp>
        <p:nvSpPr>
          <p:cNvPr id="15" name="テキスト ボックス 14">
            <a:extLst>
              <a:ext uri="{FF2B5EF4-FFF2-40B4-BE49-F238E27FC236}">
                <a16:creationId xmlns:a16="http://schemas.microsoft.com/office/drawing/2014/main" id="{E6044740-FAB9-4B28-9448-72CC7AAB56F4}"/>
              </a:ext>
            </a:extLst>
          </p:cNvPr>
          <p:cNvSpPr txBox="1"/>
          <p:nvPr/>
        </p:nvSpPr>
        <p:spPr>
          <a:xfrm>
            <a:off x="5851788" y="5951754"/>
            <a:ext cx="2810065"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4</a:t>
            </a:r>
            <a:r>
              <a:rPr lang="ja-JP" altLang="en-US" sz="1600">
                <a:latin typeface="Meiryo UI" panose="020B0604030504040204" pitchFamily="34" charset="-128"/>
                <a:ea typeface="Meiryo UI" panose="020B0604030504040204" pitchFamily="34" charset="-128"/>
              </a:rPr>
              <a:t> </a:t>
            </a:r>
            <a:r>
              <a:rPr lang="ja-JP" altLang="en-US" sz="1600" dirty="0">
                <a:latin typeface="Meiryo UI" panose="020B0604030504040204" pitchFamily="34" charset="-128"/>
                <a:ea typeface="Meiryo UI" panose="020B0604030504040204" pitchFamily="34" charset="-128"/>
              </a:rPr>
              <a:t>測定に使用した段差</a:t>
            </a:r>
            <a:endParaRPr lang="en-US" altLang="ja-JP" sz="1600" dirty="0">
              <a:latin typeface="Meiryo UI" panose="020B0604030504040204" pitchFamily="34" charset="-128"/>
              <a:ea typeface="Meiryo UI" panose="020B0604030504040204" pitchFamily="34" charset="-128"/>
            </a:endParaRPr>
          </a:p>
        </p:txBody>
      </p:sp>
      <p:sp>
        <p:nvSpPr>
          <p:cNvPr id="16" name="テキスト ボックス 15">
            <a:extLst>
              <a:ext uri="{FF2B5EF4-FFF2-40B4-BE49-F238E27FC236}">
                <a16:creationId xmlns:a16="http://schemas.microsoft.com/office/drawing/2014/main" id="{8824C19B-A84A-4786-9FB8-AC0F3A938751}"/>
              </a:ext>
            </a:extLst>
          </p:cNvPr>
          <p:cNvSpPr txBox="1"/>
          <p:nvPr/>
        </p:nvSpPr>
        <p:spPr>
          <a:xfrm>
            <a:off x="5851790" y="3526594"/>
            <a:ext cx="2810065" cy="338554"/>
          </a:xfrm>
          <a:prstGeom prst="rect">
            <a:avLst/>
          </a:prstGeom>
          <a:noFill/>
        </p:spPr>
        <p:txBody>
          <a:bodyPr wrap="square" rtlCol="0">
            <a:spAutoFit/>
          </a:bodyPr>
          <a:lstStyle/>
          <a:p>
            <a:pPr algn="ctr"/>
            <a:r>
              <a:rPr lang="ja-JP" altLang="en-US" sz="1600" dirty="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2</a:t>
            </a:r>
            <a:r>
              <a:rPr lang="ja-JP" altLang="en-US" sz="1600" dirty="0">
                <a:latin typeface="Meiryo UI" panose="020B0604030504040204" pitchFamily="34" charset="-128"/>
                <a:ea typeface="Meiryo UI" panose="020B0604030504040204" pitchFamily="34" charset="-128"/>
              </a:rPr>
              <a:t> 測定に使用した車両</a:t>
            </a:r>
            <a:endParaRPr lang="en-US" altLang="ja-JP" sz="1600" dirty="0">
              <a:latin typeface="Meiryo UI" panose="020B0604030504040204" pitchFamily="34" charset="-128"/>
              <a:ea typeface="Meiryo UI" panose="020B0604030504040204" pitchFamily="34" charset="-128"/>
            </a:endParaRPr>
          </a:p>
        </p:txBody>
      </p:sp>
      <p:sp>
        <p:nvSpPr>
          <p:cNvPr id="17" name="テキスト ボックス 16">
            <a:extLst>
              <a:ext uri="{FF2B5EF4-FFF2-40B4-BE49-F238E27FC236}">
                <a16:creationId xmlns:a16="http://schemas.microsoft.com/office/drawing/2014/main" id="{8ABE033E-1B1C-4AC5-A8F2-7ADF6B943305}"/>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5</a:t>
            </a:r>
          </a:p>
        </p:txBody>
      </p:sp>
      <p:sp>
        <p:nvSpPr>
          <p:cNvPr id="20" name="テキスト ボックス 19">
            <a:extLst>
              <a:ext uri="{FF2B5EF4-FFF2-40B4-BE49-F238E27FC236}">
                <a16:creationId xmlns:a16="http://schemas.microsoft.com/office/drawing/2014/main" id="{26D86B48-3D78-4139-987D-BADD48435449}"/>
              </a:ext>
            </a:extLst>
          </p:cNvPr>
          <p:cNvSpPr txBox="1"/>
          <p:nvPr/>
        </p:nvSpPr>
        <p:spPr>
          <a:xfrm>
            <a:off x="482144" y="2683647"/>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データの取得周波数は</a:t>
            </a:r>
            <a:r>
              <a:rPr lang="en-US" altLang="ja-JP" sz="2400" dirty="0">
                <a:latin typeface="Meiryo UI" panose="020B0604030504040204" pitchFamily="34" charset="-128"/>
                <a:ea typeface="Meiryo UI" panose="020B0604030504040204" pitchFamily="34" charset="-128"/>
              </a:rPr>
              <a:t>300Hz</a:t>
            </a:r>
          </a:p>
        </p:txBody>
      </p:sp>
      <p:sp>
        <p:nvSpPr>
          <p:cNvPr id="21" name="テキスト ボックス 20">
            <a:extLst>
              <a:ext uri="{FF2B5EF4-FFF2-40B4-BE49-F238E27FC236}">
                <a16:creationId xmlns:a16="http://schemas.microsoft.com/office/drawing/2014/main" id="{C2B6D936-499A-4034-82AB-388537198F7D}"/>
              </a:ext>
            </a:extLst>
          </p:cNvPr>
          <p:cNvSpPr txBox="1"/>
          <p:nvPr/>
        </p:nvSpPr>
        <p:spPr>
          <a:xfrm>
            <a:off x="482144" y="1802517"/>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a:latin typeface="Meiryo UI" panose="020B0604030504040204" pitchFamily="34" charset="-128"/>
                <a:ea typeface="Meiryo UI" panose="020B0604030504040204" pitchFamily="34" charset="-128"/>
              </a:rPr>
              <a:t>約</a:t>
            </a:r>
            <a:r>
              <a:rPr lang="en-US" altLang="ja-JP" sz="2400" dirty="0">
                <a:latin typeface="Meiryo UI" panose="020B0604030504040204" pitchFamily="34" charset="-128"/>
                <a:ea typeface="Meiryo UI" panose="020B0604030504040204" pitchFamily="34" charset="-128"/>
              </a:rPr>
              <a:t>30km/h</a:t>
            </a:r>
            <a:r>
              <a:rPr lang="ja-JP" altLang="en-US" sz="2400" dirty="0">
                <a:latin typeface="Meiryo UI" panose="020B0604030504040204" pitchFamily="34" charset="-128"/>
                <a:ea typeface="Meiryo UI" panose="020B0604030504040204" pitchFamily="34" charset="-128"/>
              </a:rPr>
              <a:t>で走行</a:t>
            </a:r>
            <a:endParaRPr lang="en-US" altLang="ja-JP" sz="2400" dirty="0">
              <a:latin typeface="Meiryo UI" panose="020B0604030504040204" pitchFamily="34" charset="-128"/>
              <a:ea typeface="Meiryo UI" panose="020B0604030504040204" pitchFamily="34" charset="-128"/>
            </a:endParaRPr>
          </a:p>
        </p:txBody>
      </p:sp>
      <p:grpSp>
        <p:nvGrpSpPr>
          <p:cNvPr id="12" name="グループ化 11">
            <a:extLst>
              <a:ext uri="{FF2B5EF4-FFF2-40B4-BE49-F238E27FC236}">
                <a16:creationId xmlns:a16="http://schemas.microsoft.com/office/drawing/2014/main" id="{678BB582-B918-3641-82CA-CE54883FAC88}"/>
              </a:ext>
            </a:extLst>
          </p:cNvPr>
          <p:cNvGrpSpPr/>
          <p:nvPr/>
        </p:nvGrpSpPr>
        <p:grpSpPr>
          <a:xfrm>
            <a:off x="602303" y="4651159"/>
            <a:ext cx="4981954" cy="1469872"/>
            <a:chOff x="602303" y="4173820"/>
            <a:chExt cx="4981954" cy="1469872"/>
          </a:xfrm>
        </p:grpSpPr>
        <p:pic>
          <p:nvPicPr>
            <p:cNvPr id="7" name="グラフィックス 6">
              <a:extLst>
                <a:ext uri="{FF2B5EF4-FFF2-40B4-BE49-F238E27FC236}">
                  <a16:creationId xmlns:a16="http://schemas.microsoft.com/office/drawing/2014/main" id="{E7A3E06A-4B80-BF48-AE27-0CDEDD05B70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2303" y="4173820"/>
              <a:ext cx="4981954" cy="1469872"/>
            </a:xfrm>
            <a:prstGeom prst="rect">
              <a:avLst/>
            </a:prstGeom>
          </p:spPr>
        </p:pic>
        <p:sp>
          <p:nvSpPr>
            <p:cNvPr id="11" name="正方形/長方形 10">
              <a:extLst>
                <a:ext uri="{FF2B5EF4-FFF2-40B4-BE49-F238E27FC236}">
                  <a16:creationId xmlns:a16="http://schemas.microsoft.com/office/drawing/2014/main" id="{6CB10401-8298-AC42-828F-5964B36DAA36}"/>
                </a:ext>
              </a:extLst>
            </p:cNvPr>
            <p:cNvSpPr/>
            <p:nvPr/>
          </p:nvSpPr>
          <p:spPr>
            <a:xfrm>
              <a:off x="2243997" y="5382244"/>
              <a:ext cx="2096429" cy="2614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grpSp>
      <p:sp>
        <p:nvSpPr>
          <p:cNvPr id="22" name="テキスト ボックス 21">
            <a:extLst>
              <a:ext uri="{FF2B5EF4-FFF2-40B4-BE49-F238E27FC236}">
                <a16:creationId xmlns:a16="http://schemas.microsoft.com/office/drawing/2014/main" id="{3095EF99-AC7E-134B-B4C1-D7DB5150C9C7}"/>
              </a:ext>
            </a:extLst>
          </p:cNvPr>
          <p:cNvSpPr txBox="1"/>
          <p:nvPr/>
        </p:nvSpPr>
        <p:spPr>
          <a:xfrm>
            <a:off x="1530361" y="5951754"/>
            <a:ext cx="2810065" cy="338554"/>
          </a:xfrm>
          <a:prstGeom prst="rect">
            <a:avLst/>
          </a:prstGeom>
          <a:noFill/>
        </p:spPr>
        <p:txBody>
          <a:bodyPr wrap="square" rtlCol="0">
            <a:spAutoFit/>
          </a:bodyPr>
          <a:lstStyle/>
          <a:p>
            <a:pPr algn="ctr"/>
            <a:r>
              <a:rPr lang="ja-JP" altLang="en-US" sz="1600" dirty="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3</a:t>
            </a:r>
            <a:r>
              <a:rPr lang="ja-JP" altLang="en-US" sz="1600">
                <a:latin typeface="Meiryo UI" panose="020B0604030504040204" pitchFamily="34" charset="-128"/>
                <a:ea typeface="Meiryo UI" panose="020B0604030504040204" pitchFamily="34" charset="-128"/>
              </a:rPr>
              <a:t> 測定環境の模式図</a:t>
            </a:r>
            <a:endParaRPr lang="en-US" altLang="ja-JP" sz="1600"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678663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724096" cy="715581"/>
          </a:xfrm>
          <a:prstGeom prst="rect">
            <a:avLst/>
          </a:prstGeom>
          <a:noFill/>
        </p:spPr>
        <p:txBody>
          <a:bodyPr wrap="none" rtlCol="0">
            <a:spAutoFit/>
          </a:bodyPr>
          <a:lstStyle/>
          <a:p>
            <a:r>
              <a:rPr lang="ja-JP" altLang="en-US" sz="4050" b="1" dirty="0">
                <a:latin typeface="Meiryo UI" panose="020B0604030504040204" pitchFamily="34" charset="-128"/>
                <a:ea typeface="Meiryo UI" panose="020B0604030504040204" pitchFamily="34" charset="-128"/>
              </a:rPr>
              <a:t>構築したシステム</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pic>
        <p:nvPicPr>
          <p:cNvPr id="7" name="図 6">
            <a:extLst>
              <a:ext uri="{FF2B5EF4-FFF2-40B4-BE49-F238E27FC236}">
                <a16:creationId xmlns:a16="http://schemas.microsoft.com/office/drawing/2014/main" id="{F0551A34-664D-2E4B-B0FB-6704E6E1FEB9}"/>
              </a:ext>
            </a:extLst>
          </p:cNvPr>
          <p:cNvPicPr>
            <a:picLocks noChangeAspect="1"/>
          </p:cNvPicPr>
          <p:nvPr/>
        </p:nvPicPr>
        <p:blipFill>
          <a:blip r:embed="rId3"/>
          <a:stretch>
            <a:fillRect/>
          </a:stretch>
        </p:blipFill>
        <p:spPr>
          <a:xfrm>
            <a:off x="0" y="2600243"/>
            <a:ext cx="9144000" cy="3579091"/>
          </a:xfrm>
          <a:prstGeom prst="rect">
            <a:avLst/>
          </a:prstGeom>
        </p:spPr>
      </p:pic>
      <p:sp>
        <p:nvSpPr>
          <p:cNvPr id="8" name="テキスト ボックス 7">
            <a:extLst>
              <a:ext uri="{FF2B5EF4-FFF2-40B4-BE49-F238E27FC236}">
                <a16:creationId xmlns:a16="http://schemas.microsoft.com/office/drawing/2014/main" id="{63D52441-ABDD-4C32-A96E-5A3E85BEC2F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6</a:t>
            </a:r>
          </a:p>
        </p:txBody>
      </p:sp>
      <p:sp>
        <p:nvSpPr>
          <p:cNvPr id="10" name="テキスト ボックス 9">
            <a:extLst>
              <a:ext uri="{FF2B5EF4-FFF2-40B4-BE49-F238E27FC236}">
                <a16:creationId xmlns:a16="http://schemas.microsoft.com/office/drawing/2014/main" id="{94FC0BB0-6C48-4CB8-A69C-85FBC5A068CC}"/>
              </a:ext>
            </a:extLst>
          </p:cNvPr>
          <p:cNvSpPr txBox="1"/>
          <p:nvPr/>
        </p:nvSpPr>
        <p:spPr>
          <a:xfrm>
            <a:off x="479894" y="1490691"/>
            <a:ext cx="9061975" cy="461665"/>
          </a:xfrm>
          <a:prstGeom prst="rect">
            <a:avLst/>
          </a:prstGeom>
          <a:noFill/>
        </p:spPr>
        <p:txBody>
          <a:bodyPr wrap="square" rtlCol="0">
            <a:spAutoFit/>
          </a:bodyPr>
          <a:lstStyle/>
          <a:p>
            <a:r>
              <a:rPr lang="ja-JP" altLang="en-US" sz="2400" dirty="0">
                <a:latin typeface="Meiryo UI" panose="020B0604030504040204" pitchFamily="34" charset="-128"/>
                <a:ea typeface="Meiryo UI" panose="020B0604030504040204" pitchFamily="34" charset="-128"/>
              </a:rPr>
              <a:t>路面までの距離の微分値の絶対値が閾値を超えたときに段差と判定</a:t>
            </a:r>
            <a:endParaRPr lang="en-US" altLang="ja-JP" sz="2400" dirty="0">
              <a:latin typeface="Meiryo UI" panose="020B0604030504040204" pitchFamily="34" charset="-128"/>
              <a:ea typeface="Meiryo UI" panose="020B0604030504040204" pitchFamily="34" charset="-128"/>
            </a:endParaRPr>
          </a:p>
        </p:txBody>
      </p:sp>
      <p:sp>
        <p:nvSpPr>
          <p:cNvPr id="12" name="テキスト ボックス 11">
            <a:extLst>
              <a:ext uri="{FF2B5EF4-FFF2-40B4-BE49-F238E27FC236}">
                <a16:creationId xmlns:a16="http://schemas.microsoft.com/office/drawing/2014/main" id="{CC9A4474-EFF1-48C3-9865-860DB65121B4}"/>
              </a:ext>
            </a:extLst>
          </p:cNvPr>
          <p:cNvSpPr txBox="1"/>
          <p:nvPr/>
        </p:nvSpPr>
        <p:spPr>
          <a:xfrm>
            <a:off x="1294316" y="6192070"/>
            <a:ext cx="6788500"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5</a:t>
            </a:r>
            <a:r>
              <a:rPr lang="ja-JP" altLang="en-US" sz="1600">
                <a:latin typeface="Meiryo UI" panose="020B0604030504040204" pitchFamily="34" charset="-128"/>
                <a:ea typeface="Meiryo UI" panose="020B0604030504040204" pitchFamily="34" charset="-128"/>
              </a:rPr>
              <a:t> </a:t>
            </a:r>
            <a:r>
              <a:rPr lang="ja-JP" altLang="en-US" sz="1600" dirty="0">
                <a:latin typeface="Meiryo UI" panose="020B0604030504040204" pitchFamily="34" charset="-128"/>
                <a:ea typeface="Meiryo UI" panose="020B0604030504040204" pitchFamily="34" charset="-128"/>
              </a:rPr>
              <a:t>構築したシステムのブロック図</a:t>
            </a:r>
            <a:endParaRPr lang="en-US" altLang="ja-JP" sz="1600" dirty="0">
              <a:latin typeface="Meiryo UI" panose="020B0604030504040204" pitchFamily="34" charset="-128"/>
              <a:ea typeface="Meiryo UI" panose="020B0604030504040204" pitchFamily="34" charset="-128"/>
            </a:endParaRPr>
          </a:p>
        </p:txBody>
      </p:sp>
      <p:sp>
        <p:nvSpPr>
          <p:cNvPr id="9" name="正方形/長方形 8">
            <a:extLst>
              <a:ext uri="{FF2B5EF4-FFF2-40B4-BE49-F238E27FC236}">
                <a16:creationId xmlns:a16="http://schemas.microsoft.com/office/drawing/2014/main" id="{EF2445EB-A9D0-464D-8AAD-62F9891542B5}"/>
              </a:ext>
            </a:extLst>
          </p:cNvPr>
          <p:cNvSpPr/>
          <p:nvPr/>
        </p:nvSpPr>
        <p:spPr>
          <a:xfrm>
            <a:off x="129540" y="2705100"/>
            <a:ext cx="2057400"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81FA2690-DBD4-404F-8775-8B251410D893}"/>
              </a:ext>
            </a:extLst>
          </p:cNvPr>
          <p:cNvSpPr/>
          <p:nvPr/>
        </p:nvSpPr>
        <p:spPr>
          <a:xfrm>
            <a:off x="2433596" y="2705100"/>
            <a:ext cx="2138403"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F5F738C8-2B84-5D4C-A5E8-297B9D92BE84}"/>
              </a:ext>
            </a:extLst>
          </p:cNvPr>
          <p:cNvSpPr/>
          <p:nvPr/>
        </p:nvSpPr>
        <p:spPr>
          <a:xfrm>
            <a:off x="4879617" y="2697480"/>
            <a:ext cx="1879324"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7139B06C-54DB-C248-A936-C538FF174FD1}"/>
              </a:ext>
            </a:extLst>
          </p:cNvPr>
          <p:cNvSpPr/>
          <p:nvPr/>
        </p:nvSpPr>
        <p:spPr>
          <a:xfrm>
            <a:off x="7066557" y="2682240"/>
            <a:ext cx="1734543"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1FECE7C7-C155-F24A-A32F-7345A32775F1}"/>
              </a:ext>
            </a:extLst>
          </p:cNvPr>
          <p:cNvSpPr/>
          <p:nvPr/>
        </p:nvSpPr>
        <p:spPr>
          <a:xfrm>
            <a:off x="1699094" y="5019790"/>
            <a:ext cx="2156150"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3F603980-7718-4844-B00B-538C4BBF20BF}"/>
              </a:ext>
            </a:extLst>
          </p:cNvPr>
          <p:cNvSpPr/>
          <p:nvPr/>
        </p:nvSpPr>
        <p:spPr>
          <a:xfrm>
            <a:off x="4140669" y="5019790"/>
            <a:ext cx="2855444"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CCC163C9-B845-8C42-A095-D18452C98AF5}"/>
              </a:ext>
            </a:extLst>
          </p:cNvPr>
          <p:cNvSpPr/>
          <p:nvPr/>
        </p:nvSpPr>
        <p:spPr>
          <a:xfrm>
            <a:off x="7281538" y="5019790"/>
            <a:ext cx="1519562"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6418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3"/>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5"/>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6"/>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1" grpId="0" animBg="1"/>
      <p:bldP spid="11"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379451" cy="715581"/>
          </a:xfrm>
          <a:prstGeom prst="rect">
            <a:avLst/>
          </a:prstGeom>
          <a:noFill/>
        </p:spPr>
        <p:txBody>
          <a:bodyPr wrap="none" rtlCol="0">
            <a:spAutoFit/>
          </a:bodyPr>
          <a:lstStyle/>
          <a:p>
            <a:r>
              <a:rPr lang="ja-JP" altLang="en-US" sz="4050" b="1">
                <a:solidFill>
                  <a:schemeClr val="tx1">
                    <a:lumMod val="95000"/>
                    <a:lumOff val="5000"/>
                  </a:schemeClr>
                </a:solidFill>
                <a:latin typeface="Meiryo UI" panose="020B0604030504040204" pitchFamily="34" charset="-128"/>
                <a:ea typeface="Meiryo UI" panose="020B0604030504040204" pitchFamily="34" charset="-128"/>
              </a:rPr>
              <a:t>システムの検証</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11" name="テキスト ボックス 10">
            <a:extLst>
              <a:ext uri="{FF2B5EF4-FFF2-40B4-BE49-F238E27FC236}">
                <a16:creationId xmlns:a16="http://schemas.microsoft.com/office/drawing/2014/main" id="{49992D13-B184-42B1-B862-EF3FB0FB0ABE}"/>
              </a:ext>
            </a:extLst>
          </p:cNvPr>
          <p:cNvSpPr txBox="1"/>
          <p:nvPr/>
        </p:nvSpPr>
        <p:spPr>
          <a:xfrm>
            <a:off x="133061" y="2872896"/>
            <a:ext cx="6788500"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6 </a:t>
            </a:r>
            <a:r>
              <a:rPr lang="ja-JP" altLang="en-US" sz="1600" dirty="0">
                <a:latin typeface="Meiryo UI" panose="020B0604030504040204" pitchFamily="34" charset="-128"/>
                <a:ea typeface="Meiryo UI" panose="020B0604030504040204" pitchFamily="34" charset="-128"/>
              </a:rPr>
              <a:t>路面までの距離の微分値の絶対値</a:t>
            </a:r>
            <a:endParaRPr lang="en-US" altLang="ja-JP" sz="1600" dirty="0">
              <a:latin typeface="Meiryo UI" panose="020B0604030504040204" pitchFamily="34" charset="-128"/>
              <a:ea typeface="Meiryo UI" panose="020B0604030504040204" pitchFamily="34" charset="-128"/>
            </a:endParaRPr>
          </a:p>
        </p:txBody>
      </p:sp>
      <p:sp>
        <p:nvSpPr>
          <p:cNvPr id="12" name="テキスト ボックス 11">
            <a:extLst>
              <a:ext uri="{FF2B5EF4-FFF2-40B4-BE49-F238E27FC236}">
                <a16:creationId xmlns:a16="http://schemas.microsoft.com/office/drawing/2014/main" id="{64DA3E1D-A8C4-4F6E-A985-692ADCFA3091}"/>
              </a:ext>
            </a:extLst>
          </p:cNvPr>
          <p:cNvSpPr txBox="1"/>
          <p:nvPr/>
        </p:nvSpPr>
        <p:spPr>
          <a:xfrm>
            <a:off x="133062" y="5782477"/>
            <a:ext cx="6788499"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7 </a:t>
            </a:r>
            <a:r>
              <a:rPr lang="ja-JP" altLang="en-US" sz="1600" dirty="0">
                <a:latin typeface="Meiryo UI" panose="020B0604030504040204" pitchFamily="34" charset="-128"/>
                <a:ea typeface="Meiryo UI" panose="020B0604030504040204" pitchFamily="34" charset="-128"/>
              </a:rPr>
              <a:t>車体に加わった上下方向の加速度</a:t>
            </a:r>
            <a:endParaRPr lang="en-US" altLang="ja-JP" sz="1600" dirty="0">
              <a:latin typeface="Meiryo UI" panose="020B0604030504040204" pitchFamily="34" charset="-128"/>
              <a:ea typeface="Meiryo UI" panose="020B0604030504040204" pitchFamily="34" charset="-128"/>
            </a:endParaRPr>
          </a:p>
        </p:txBody>
      </p:sp>
      <p:pic>
        <p:nvPicPr>
          <p:cNvPr id="17" name="グラフィックス 16">
            <a:extLst>
              <a:ext uri="{FF2B5EF4-FFF2-40B4-BE49-F238E27FC236}">
                <a16:creationId xmlns:a16="http://schemas.microsoft.com/office/drawing/2014/main" id="{9865EA29-8C16-4AA4-AB6E-6AF21A5B1B1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7697" y="1000824"/>
            <a:ext cx="6014531" cy="1872072"/>
          </a:xfrm>
          <a:prstGeom prst="rect">
            <a:avLst/>
          </a:prstGeom>
        </p:spPr>
      </p:pic>
      <p:pic>
        <p:nvPicPr>
          <p:cNvPr id="21" name="グラフィックス 20">
            <a:extLst>
              <a:ext uri="{FF2B5EF4-FFF2-40B4-BE49-F238E27FC236}">
                <a16:creationId xmlns:a16="http://schemas.microsoft.com/office/drawing/2014/main" id="{95CE0AFA-768D-460B-8809-0A2D59E44F5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7698" y="3910405"/>
            <a:ext cx="6014530" cy="1872072"/>
          </a:xfrm>
          <a:prstGeom prst="rect">
            <a:avLst/>
          </a:prstGeom>
        </p:spPr>
      </p:pic>
      <p:sp>
        <p:nvSpPr>
          <p:cNvPr id="22" name="テキスト ボックス 21">
            <a:extLst>
              <a:ext uri="{FF2B5EF4-FFF2-40B4-BE49-F238E27FC236}">
                <a16:creationId xmlns:a16="http://schemas.microsoft.com/office/drawing/2014/main" id="{1FB3F2FC-3F59-42D4-A5A2-7D9527917BB0}"/>
              </a:ext>
            </a:extLst>
          </p:cNvPr>
          <p:cNvSpPr txBox="1"/>
          <p:nvPr/>
        </p:nvSpPr>
        <p:spPr>
          <a:xfrm>
            <a:off x="982060" y="6250979"/>
            <a:ext cx="7116538" cy="461665"/>
          </a:xfrm>
          <a:prstGeom prst="rect">
            <a:avLst/>
          </a:prstGeom>
          <a:noFill/>
        </p:spPr>
        <p:txBody>
          <a:bodyPr wrap="square" rtlCol="0">
            <a:spAutoFit/>
          </a:bodyPr>
          <a:lstStyle/>
          <a:p>
            <a:r>
              <a:rPr lang="ja-JP" altLang="en-US" sz="2400" b="1" dirty="0">
                <a:latin typeface="Meiryo UI" panose="020B0604030504040204" pitchFamily="34" charset="-128"/>
                <a:ea typeface="Meiryo UI" panose="020B0604030504040204" pitchFamily="34" charset="-128"/>
              </a:rPr>
              <a:t>→ </a:t>
            </a:r>
            <a:r>
              <a:rPr lang="ja-JP" altLang="en-US" sz="2400" b="1" u="sng" dirty="0">
                <a:latin typeface="Meiryo UI" panose="020B0604030504040204" pitchFamily="34" charset="-128"/>
                <a:ea typeface="Meiryo UI" panose="020B0604030504040204" pitchFamily="34" charset="-128"/>
              </a:rPr>
              <a:t>車体に衝撃が加わる前に段差を検知している</a:t>
            </a:r>
            <a:endParaRPr lang="en-US" altLang="ja-JP" sz="2400" b="1" u="sng" dirty="0">
              <a:latin typeface="Meiryo UI" panose="020B0604030504040204" pitchFamily="34" charset="-128"/>
              <a:ea typeface="Meiryo UI" panose="020B0604030504040204" pitchFamily="34" charset="-128"/>
            </a:endParaRPr>
          </a:p>
        </p:txBody>
      </p:sp>
      <p:sp>
        <p:nvSpPr>
          <p:cNvPr id="23" name="テキスト ボックス 22">
            <a:extLst>
              <a:ext uri="{FF2B5EF4-FFF2-40B4-BE49-F238E27FC236}">
                <a16:creationId xmlns:a16="http://schemas.microsoft.com/office/drawing/2014/main" id="{8ABCBEBB-8575-4FBC-AE48-787B541F3A86}"/>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7</a:t>
            </a:r>
          </a:p>
        </p:txBody>
      </p:sp>
      <p:pic>
        <p:nvPicPr>
          <p:cNvPr id="10" name="図 9" descr="屋外, 道路, シーン, 歩道 が含まれている画像&#10;&#10;自動的に生成された説明">
            <a:extLst>
              <a:ext uri="{FF2B5EF4-FFF2-40B4-BE49-F238E27FC236}">
                <a16:creationId xmlns:a16="http://schemas.microsoft.com/office/drawing/2014/main" id="{C4986019-3D0D-FB45-B7CE-DD782957C0C7}"/>
              </a:ext>
            </a:extLst>
          </p:cNvPr>
          <p:cNvPicPr>
            <a:picLocks noChangeAspect="1"/>
          </p:cNvPicPr>
          <p:nvPr/>
        </p:nvPicPr>
        <p:blipFill rotWithShape="1">
          <a:blip r:embed="rId7"/>
          <a:srcRect l="3585" t="6251" b="12414"/>
          <a:stretch/>
        </p:blipFill>
        <p:spPr>
          <a:xfrm>
            <a:off x="6671977" y="4345886"/>
            <a:ext cx="2270565" cy="1436591"/>
          </a:xfrm>
          <a:prstGeom prst="rect">
            <a:avLst/>
          </a:prstGeom>
        </p:spPr>
      </p:pic>
      <p:sp>
        <p:nvSpPr>
          <p:cNvPr id="13" name="テキスト ボックス 12">
            <a:extLst>
              <a:ext uri="{FF2B5EF4-FFF2-40B4-BE49-F238E27FC236}">
                <a16:creationId xmlns:a16="http://schemas.microsoft.com/office/drawing/2014/main" id="{F8B809CF-2741-B740-BA3F-296C00837F2C}"/>
              </a:ext>
            </a:extLst>
          </p:cNvPr>
          <p:cNvSpPr txBox="1"/>
          <p:nvPr/>
        </p:nvSpPr>
        <p:spPr>
          <a:xfrm>
            <a:off x="6402228" y="5782477"/>
            <a:ext cx="2810065"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8</a:t>
            </a:r>
            <a:r>
              <a:rPr lang="ja-JP" altLang="en-US" sz="1600">
                <a:latin typeface="Meiryo UI" panose="020B0604030504040204" pitchFamily="34" charset="-128"/>
                <a:ea typeface="Meiryo UI" panose="020B0604030504040204" pitchFamily="34" charset="-128"/>
              </a:rPr>
              <a:t> </a:t>
            </a:r>
            <a:r>
              <a:rPr lang="ja-JP" altLang="en-US" sz="1600" dirty="0">
                <a:latin typeface="Meiryo UI" panose="020B0604030504040204" pitchFamily="34" charset="-128"/>
                <a:ea typeface="Meiryo UI" panose="020B0604030504040204" pitchFamily="34" charset="-128"/>
              </a:rPr>
              <a:t>測定に使用した段差</a:t>
            </a:r>
            <a:endParaRPr lang="en-US" altLang="ja-JP" sz="1600" dirty="0">
              <a:latin typeface="Meiryo UI" panose="020B0604030504040204" pitchFamily="34" charset="-128"/>
              <a:ea typeface="Meiryo UI" panose="020B0604030504040204" pitchFamily="34" charset="-128"/>
            </a:endParaRPr>
          </a:p>
        </p:txBody>
      </p:sp>
      <p:sp>
        <p:nvSpPr>
          <p:cNvPr id="2" name="下矢印 1">
            <a:extLst>
              <a:ext uri="{FF2B5EF4-FFF2-40B4-BE49-F238E27FC236}">
                <a16:creationId xmlns:a16="http://schemas.microsoft.com/office/drawing/2014/main" id="{C7CA3137-82D9-624F-A6FC-6BDB73547CD9}"/>
              </a:ext>
            </a:extLst>
          </p:cNvPr>
          <p:cNvSpPr/>
          <p:nvPr/>
        </p:nvSpPr>
        <p:spPr>
          <a:xfrm>
            <a:off x="4317908" y="3837734"/>
            <a:ext cx="222421" cy="32067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下矢印 14">
            <a:extLst>
              <a:ext uri="{FF2B5EF4-FFF2-40B4-BE49-F238E27FC236}">
                <a16:creationId xmlns:a16="http://schemas.microsoft.com/office/drawing/2014/main" id="{14610359-5459-EC47-9D56-2515D6719117}"/>
              </a:ext>
            </a:extLst>
          </p:cNvPr>
          <p:cNvSpPr/>
          <p:nvPr/>
        </p:nvSpPr>
        <p:spPr>
          <a:xfrm>
            <a:off x="3341677" y="3840643"/>
            <a:ext cx="222421" cy="32067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844658FC-D655-CD46-AC16-E1CB4CE8BB13}"/>
              </a:ext>
            </a:extLst>
          </p:cNvPr>
          <p:cNvSpPr txBox="1"/>
          <p:nvPr/>
        </p:nvSpPr>
        <p:spPr>
          <a:xfrm>
            <a:off x="2761886" y="3514198"/>
            <a:ext cx="2196614"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衝撃が加わったタイミング</a:t>
            </a:r>
            <a:endParaRPr lang="en-US" altLang="ja-JP" sz="1600"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932798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1422184" cy="715581"/>
          </a:xfrm>
          <a:prstGeom prst="rect">
            <a:avLst/>
          </a:prstGeom>
          <a:noFill/>
        </p:spPr>
        <p:txBody>
          <a:bodyPr wrap="none" rtlCol="0">
            <a:spAutoFit/>
          </a:bodyPr>
          <a:lstStyle/>
          <a:p>
            <a:r>
              <a:rPr lang="ja-JP" altLang="en-US" sz="4050" b="1">
                <a:solidFill>
                  <a:schemeClr val="tx1">
                    <a:lumMod val="95000"/>
                    <a:lumOff val="5000"/>
                  </a:schemeClr>
                </a:solidFill>
                <a:latin typeface="Meiryo UI" panose="020B0604030504040204" pitchFamily="34" charset="-128"/>
                <a:ea typeface="Meiryo UI" panose="020B0604030504040204" pitchFamily="34" charset="-128"/>
              </a:rPr>
              <a:t>まとめ</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6" name="テキスト ボックス 5">
            <a:extLst>
              <a:ext uri="{FF2B5EF4-FFF2-40B4-BE49-F238E27FC236}">
                <a16:creationId xmlns:a16="http://schemas.microsoft.com/office/drawing/2014/main" id="{5C7D9FE6-FB58-4EF4-B635-F947DDD28929}"/>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8</a:t>
            </a:r>
          </a:p>
        </p:txBody>
      </p:sp>
      <p:sp>
        <p:nvSpPr>
          <p:cNvPr id="7" name="テキスト ボックス 6">
            <a:extLst>
              <a:ext uri="{FF2B5EF4-FFF2-40B4-BE49-F238E27FC236}">
                <a16:creationId xmlns:a16="http://schemas.microsoft.com/office/drawing/2014/main" id="{C8B4538D-C12B-44E2-982B-09E445E11006}"/>
              </a:ext>
            </a:extLst>
          </p:cNvPr>
          <p:cNvSpPr txBox="1"/>
          <p:nvPr/>
        </p:nvSpPr>
        <p:spPr>
          <a:xfrm>
            <a:off x="527837" y="1542113"/>
            <a:ext cx="8207949"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eiryo UI" panose="020B0604030504040204" pitchFamily="34" charset="-128"/>
                <a:ea typeface="Meiryo UI" panose="020B0604030504040204" pitchFamily="34" charset="-128"/>
              </a:rPr>
              <a:t>提案システムは</a:t>
            </a:r>
            <a:r>
              <a:rPr lang="en-US" altLang="ja-JP" sz="2800" b="1" dirty="0">
                <a:latin typeface="Meiryo UI" panose="020B0604030504040204" pitchFamily="34" charset="-128"/>
                <a:ea typeface="Meiryo UI" panose="020B0604030504040204" pitchFamily="34" charset="-128"/>
              </a:rPr>
              <a:t>RADAR</a:t>
            </a:r>
            <a:r>
              <a:rPr lang="ja-JP" altLang="en-US" sz="2800" b="1" dirty="0">
                <a:latin typeface="Meiryo UI" panose="020B0604030504040204" pitchFamily="34" charset="-128"/>
                <a:ea typeface="Meiryo UI" panose="020B0604030504040204" pitchFamily="34" charset="-128"/>
              </a:rPr>
              <a:t>を用いて路面の段差を事前</a:t>
            </a:r>
            <a:r>
              <a:rPr lang="ja-JP" altLang="en-US" sz="2800" b="1">
                <a:latin typeface="Meiryo UI" panose="020B0604030504040204" pitchFamily="34" charset="-128"/>
                <a:ea typeface="Meiryo UI" panose="020B0604030504040204" pitchFamily="34" charset="-128"/>
              </a:rPr>
              <a:t>に検知できた</a:t>
            </a:r>
            <a:endParaRPr lang="ja-JP" altLang="en-US" sz="2800" b="1" dirty="0">
              <a:latin typeface="Meiryo UI" panose="020B0604030504040204" pitchFamily="34" charset="-128"/>
              <a:ea typeface="Meiryo UI" panose="020B0604030504040204" pitchFamily="34" charset="-128"/>
            </a:endParaRPr>
          </a:p>
        </p:txBody>
      </p:sp>
      <p:sp>
        <p:nvSpPr>
          <p:cNvPr id="10" name="テキスト ボックス 9">
            <a:extLst>
              <a:ext uri="{FF2B5EF4-FFF2-40B4-BE49-F238E27FC236}">
                <a16:creationId xmlns:a16="http://schemas.microsoft.com/office/drawing/2014/main" id="{36E703E2-747A-4B1D-AF09-011D6FC2969C}"/>
              </a:ext>
            </a:extLst>
          </p:cNvPr>
          <p:cNvSpPr txBox="1"/>
          <p:nvPr/>
        </p:nvSpPr>
        <p:spPr>
          <a:xfrm>
            <a:off x="527837" y="2830450"/>
            <a:ext cx="8531942" cy="1384995"/>
          </a:xfrm>
          <a:prstGeom prst="rect">
            <a:avLst/>
          </a:prstGeom>
          <a:noFill/>
        </p:spPr>
        <p:txBody>
          <a:bodyPr wrap="square" rtlCol="0">
            <a:spAutoFit/>
          </a:bodyPr>
          <a:lstStyle/>
          <a:p>
            <a:pPr marL="457200" indent="-457200">
              <a:buFont typeface="Arial" panose="020B0604020202020204" pitchFamily="34" charset="0"/>
              <a:buChar char="•"/>
            </a:pPr>
            <a:r>
              <a:rPr lang="ja-JP" altLang="en-US" sz="2800" dirty="0">
                <a:latin typeface="Meiryo UI" panose="020B0604030504040204" pitchFamily="34" charset="-128"/>
                <a:ea typeface="Meiryo UI" panose="020B0604030504040204" pitchFamily="34" charset="-128"/>
              </a:rPr>
              <a:t>今後</a:t>
            </a:r>
            <a:r>
              <a:rPr lang="ja-JP" altLang="en-US" sz="2800">
                <a:latin typeface="Meiryo UI" panose="020B0604030504040204" pitchFamily="34" charset="-128"/>
                <a:ea typeface="Meiryo UI" panose="020B0604030504040204" pitchFamily="34" charset="-128"/>
              </a:rPr>
              <a:t>の課題</a:t>
            </a:r>
            <a:endParaRPr lang="en-US" altLang="ja-JP" sz="2800" dirty="0">
              <a:latin typeface="Meiryo UI" panose="020B0604030504040204" pitchFamily="34" charset="-128"/>
              <a:ea typeface="Meiryo UI" panose="020B0604030504040204" pitchFamily="34" charset="-128"/>
            </a:endParaRPr>
          </a:p>
          <a:p>
            <a:pPr marL="914400" lvl="1" indent="-457200">
              <a:buFont typeface="Arial" panose="020B0604020202020204" pitchFamily="34" charset="0"/>
              <a:buChar char="•"/>
            </a:pPr>
            <a:r>
              <a:rPr lang="ja-JP" altLang="en-US" sz="2800">
                <a:latin typeface="Meiryo UI" panose="020B0604030504040204" pitchFamily="34" charset="-128"/>
                <a:ea typeface="Meiryo UI" panose="020B0604030504040204" pitchFamily="34" charset="-128"/>
              </a:rPr>
              <a:t>検知</a:t>
            </a:r>
            <a:r>
              <a:rPr lang="ja-JP" altLang="en-US" sz="2800" dirty="0">
                <a:latin typeface="Meiryo UI" panose="020B0604030504040204" pitchFamily="34" charset="-128"/>
                <a:ea typeface="Meiryo UI" panose="020B0604030504040204" pitchFamily="34" charset="-128"/>
              </a:rPr>
              <a:t>精度</a:t>
            </a:r>
            <a:r>
              <a:rPr lang="ja-JP" altLang="en-US" sz="2800">
                <a:latin typeface="Meiryo UI" panose="020B0604030504040204" pitchFamily="34" charset="-128"/>
                <a:ea typeface="Meiryo UI" panose="020B0604030504040204" pitchFamily="34" charset="-128"/>
              </a:rPr>
              <a:t>の向上</a:t>
            </a:r>
            <a:endParaRPr lang="en-US" altLang="ja-JP" sz="2800" dirty="0">
              <a:latin typeface="Meiryo UI" panose="020B0604030504040204" pitchFamily="34" charset="-128"/>
              <a:ea typeface="Meiryo UI" panose="020B0604030504040204" pitchFamily="34" charset="-128"/>
            </a:endParaRPr>
          </a:p>
          <a:p>
            <a:pPr marL="914400" lvl="1" indent="-457200">
              <a:buFont typeface="Arial" panose="020B0604020202020204" pitchFamily="34" charset="0"/>
              <a:buChar char="•"/>
            </a:pPr>
            <a:r>
              <a:rPr lang="ja-JP" altLang="en-US" sz="2800">
                <a:latin typeface="Meiryo UI" panose="020B0604030504040204" pitchFamily="34" charset="-128"/>
                <a:ea typeface="Meiryo UI" panose="020B0604030504040204" pitchFamily="34" charset="-128"/>
              </a:rPr>
              <a:t>段差</a:t>
            </a:r>
            <a:r>
              <a:rPr lang="ja-JP" altLang="en-US" sz="2800" dirty="0">
                <a:latin typeface="Meiryo UI" panose="020B0604030504040204" pitchFamily="34" charset="-128"/>
                <a:ea typeface="Meiryo UI" panose="020B0604030504040204" pitchFamily="34" charset="-128"/>
              </a:rPr>
              <a:t>の大きさ</a:t>
            </a:r>
            <a:r>
              <a:rPr lang="ja-JP" altLang="en-US" sz="2800">
                <a:latin typeface="Meiryo UI" panose="020B0604030504040204" pitchFamily="34" charset="-128"/>
                <a:ea typeface="Meiryo UI" panose="020B0604030504040204" pitchFamily="34" charset="-128"/>
              </a:rPr>
              <a:t>の特定</a:t>
            </a:r>
            <a:endParaRPr lang="ja-JP" altLang="en-US" sz="2800" dirty="0">
              <a:latin typeface="Meiryo UI" panose="020B0604030504040204" pitchFamily="34" charset="-128"/>
              <a:ea typeface="Meiryo UI" panose="020B0604030504040204" pitchFamily="34" charset="-128"/>
            </a:endParaRPr>
          </a:p>
        </p:txBody>
      </p:sp>
      <p:sp>
        <p:nvSpPr>
          <p:cNvPr id="11" name="テキスト ボックス 10">
            <a:extLst>
              <a:ext uri="{FF2B5EF4-FFF2-40B4-BE49-F238E27FC236}">
                <a16:creationId xmlns:a16="http://schemas.microsoft.com/office/drawing/2014/main" id="{7A0E5581-437C-4008-B21C-72F15DDCEDFB}"/>
              </a:ext>
            </a:extLst>
          </p:cNvPr>
          <p:cNvSpPr txBox="1"/>
          <p:nvPr/>
        </p:nvSpPr>
        <p:spPr>
          <a:xfrm>
            <a:off x="527837" y="4549675"/>
            <a:ext cx="8353020" cy="1384995"/>
          </a:xfrm>
          <a:prstGeom prst="rect">
            <a:avLst/>
          </a:prstGeom>
          <a:noFill/>
        </p:spPr>
        <p:txBody>
          <a:bodyPr wrap="square" rtlCol="0">
            <a:spAutoFit/>
          </a:bodyPr>
          <a:lstStyle/>
          <a:p>
            <a:pPr marL="457200" indent="-457200">
              <a:buFont typeface="Arial" panose="020B0604020202020204" pitchFamily="34" charset="0"/>
              <a:buChar char="•"/>
            </a:pPr>
            <a:r>
              <a:rPr lang="ja-JP" altLang="en-US" sz="2800" dirty="0">
                <a:latin typeface="Meiryo UI" panose="020B0604030504040204" pitchFamily="34" charset="-128"/>
                <a:ea typeface="Meiryo UI" panose="020B0604030504040204" pitchFamily="34" charset="-128"/>
              </a:rPr>
              <a:t>段差を事前に特定</a:t>
            </a:r>
            <a:r>
              <a:rPr lang="ja-JP" altLang="en-US" sz="2800">
                <a:latin typeface="Meiryo UI" panose="020B0604030504040204" pitchFamily="34" charset="-128"/>
                <a:ea typeface="Meiryo UI" panose="020B0604030504040204" pitchFamily="34" charset="-128"/>
              </a:rPr>
              <a:t>することで</a:t>
            </a:r>
            <a:endParaRPr lang="en-US" altLang="ja-JP" sz="2800" dirty="0">
              <a:latin typeface="Meiryo UI" panose="020B0604030504040204" pitchFamily="34" charset="-128"/>
              <a:ea typeface="Meiryo UI" panose="020B0604030504040204" pitchFamily="34" charset="-128"/>
            </a:endParaRPr>
          </a:p>
          <a:p>
            <a:pPr lvl="1"/>
            <a:r>
              <a:rPr lang="ja-JP" altLang="en-US" sz="2800">
                <a:latin typeface="Meiryo UI" panose="020B0604030504040204" pitchFamily="34" charset="-128"/>
                <a:ea typeface="Meiryo UI" panose="020B0604030504040204" pitchFamily="34" charset="-128"/>
              </a:rPr>
              <a:t>アクティブサスペンション</a:t>
            </a:r>
            <a:r>
              <a:rPr lang="ja-JP" altLang="en-US" sz="2800" dirty="0">
                <a:latin typeface="Meiryo UI" panose="020B0604030504040204" pitchFamily="34" charset="-128"/>
                <a:ea typeface="Meiryo UI" panose="020B0604030504040204" pitchFamily="34" charset="-128"/>
              </a:rPr>
              <a:t>の動作タイミングの</a:t>
            </a:r>
            <a:r>
              <a:rPr lang="ja-JP" altLang="en-US" sz="2800">
                <a:latin typeface="Meiryo UI" panose="020B0604030504040204" pitchFamily="34" charset="-128"/>
                <a:ea typeface="Meiryo UI" panose="020B0604030504040204" pitchFamily="34" charset="-128"/>
              </a:rPr>
              <a:t>決定に</a:t>
            </a:r>
            <a:br>
              <a:rPr lang="en-US" altLang="ja-JP" sz="2800" dirty="0">
                <a:latin typeface="Meiryo UI" panose="020B0604030504040204" pitchFamily="34" charset="-128"/>
                <a:ea typeface="Meiryo UI" panose="020B0604030504040204" pitchFamily="34" charset="-128"/>
              </a:rPr>
            </a:br>
            <a:r>
              <a:rPr lang="ja-JP" altLang="en-US" sz="2800">
                <a:latin typeface="Meiryo UI" panose="020B0604030504040204" pitchFamily="34" charset="-128"/>
                <a:ea typeface="Meiryo UI" panose="020B0604030504040204" pitchFamily="34" charset="-128"/>
              </a:rPr>
              <a:t>応用</a:t>
            </a:r>
            <a:r>
              <a:rPr lang="ja-JP" altLang="en-US" sz="2800" dirty="0">
                <a:latin typeface="Meiryo UI" panose="020B0604030504040204" pitchFamily="34" charset="-128"/>
                <a:ea typeface="Meiryo UI" panose="020B0604030504040204" pitchFamily="34" charset="-128"/>
              </a:rPr>
              <a:t>できる可能性があると考える</a:t>
            </a:r>
          </a:p>
        </p:txBody>
      </p:sp>
    </p:spTree>
    <p:extLst>
      <p:ext uri="{BB962C8B-B14F-4D97-AF65-F5344CB8AC3E}">
        <p14:creationId xmlns:p14="http://schemas.microsoft.com/office/powerpoint/2010/main" val="75232387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2674</TotalTime>
  <Words>887</Words>
  <Application>Microsoft Macintosh PowerPoint</Application>
  <PresentationFormat>画面に合わせる (4:3)</PresentationFormat>
  <Paragraphs>96</Paragraphs>
  <Slides>8</Slides>
  <Notes>8</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8</vt:i4>
      </vt:variant>
    </vt:vector>
  </HeadingPairs>
  <TitlesOfParts>
    <vt:vector size="14" baseType="lpstr">
      <vt:lpstr>Meiryo UI</vt:lpstr>
      <vt:lpstr>游ゴシック</vt:lpstr>
      <vt:lpstr>Arial</vt:lpstr>
      <vt:lpstr>Calibri</vt:lpstr>
      <vt:lpstr>Calibri Light</vt:lpstr>
      <vt:lpstr>Office テーマ</vt:lpstr>
      <vt:lpstr>MATLAB/Simulinkによる RADAR計測システムの開発</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中間発表 RADARにおける磁性体の 影響に関する基礎検討</dc:title>
  <dc:creator>g15205@ichinoseki.kosen-ac.jp</dc:creator>
  <cp:lastModifiedBy>g15218@ichinoseki.kosen-ac.jp</cp:lastModifiedBy>
  <cp:revision>389</cp:revision>
  <cp:lastPrinted>2019-11-26T01:11:28Z</cp:lastPrinted>
  <dcterms:created xsi:type="dcterms:W3CDTF">2019-11-12T05:26:14Z</dcterms:created>
  <dcterms:modified xsi:type="dcterms:W3CDTF">2020-02-27T13:56:05Z</dcterms:modified>
</cp:coreProperties>
</file>